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554" r:id="rId6"/>
    <p:sldId id="270" r:id="rId7"/>
    <p:sldId id="266" r:id="rId8"/>
    <p:sldId id="274" r:id="rId9"/>
    <p:sldId id="276" r:id="rId10"/>
    <p:sldId id="265" r:id="rId11"/>
    <p:sldId id="557" r:id="rId12"/>
    <p:sldId id="555" r:id="rId13"/>
    <p:sldId id="277" r:id="rId14"/>
    <p:sldId id="278" r:id="rId15"/>
    <p:sldId id="279" r:id="rId16"/>
    <p:sldId id="280" r:id="rId17"/>
    <p:sldId id="561" r:id="rId18"/>
    <p:sldId id="55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8B3"/>
    <a:srgbClr val="F78557"/>
    <a:srgbClr val="D1D533"/>
    <a:srgbClr val="3C25E3"/>
    <a:srgbClr val="8588FB"/>
    <a:srgbClr val="C3FB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2" d="100"/>
          <a:sy n="152" d="100"/>
        </p:scale>
        <p:origin x="604" y="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ata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hyperlink" Target="https://www.forgov.qld.gov.au/information-and-communication-technology/qgea-directions-and-guidance/qgea-policies-standards-and-guidelines/faira-framework" TargetMode="Externa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4.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www.forgov.qld.gov.au/information-and-communication-technology/qgea-directions-and-guidance/qgea-policies-standards-and-guidelines/faira-framework" TargetMode="External"/><Relationship Id="rId7" Type="http://schemas.openxmlformats.org/officeDocument/2006/relationships/image" Target="../media/image22.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B98DDE-848D-4560-94C6-6C2551A79D55}"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AU"/>
        </a:p>
      </dgm:t>
    </dgm:pt>
    <dgm:pt modelId="{05DDD14B-CAB0-45AE-BD79-A927B024AE96}">
      <dgm:prSet phldrT="[Text]"/>
      <dgm:spPr>
        <a:solidFill>
          <a:srgbClr val="D1D533"/>
        </a:solidFill>
      </dgm:spPr>
      <dgm:t>
        <a:bodyPr/>
        <a:lstStyle/>
        <a:p>
          <a:r>
            <a:rPr lang="en-AU" b="1" dirty="0">
              <a:solidFill>
                <a:schemeClr val="tx1"/>
              </a:solidFill>
            </a:rPr>
            <a:t>Agentic AI </a:t>
          </a:r>
          <a:r>
            <a:rPr lang="en-AU" b="0" dirty="0">
              <a:solidFill>
                <a:schemeClr val="tx1"/>
              </a:solidFill>
            </a:rPr>
            <a:t>autonomous agents interacting, negotiating and evolving in real time</a:t>
          </a:r>
        </a:p>
      </dgm:t>
    </dgm:pt>
    <dgm:pt modelId="{00326725-4752-49EF-ACD7-486E8AB2CCAA}" type="parTrans" cxnId="{79FEF896-B3FD-4854-B869-258ECE2F37A6}">
      <dgm:prSet/>
      <dgm:spPr/>
      <dgm:t>
        <a:bodyPr/>
        <a:lstStyle/>
        <a:p>
          <a:endParaRPr lang="en-AU"/>
        </a:p>
      </dgm:t>
    </dgm:pt>
    <dgm:pt modelId="{A12E46DB-3ADD-4C54-B62F-EDDBA08764D8}" type="sibTrans" cxnId="{79FEF896-B3FD-4854-B869-258ECE2F37A6}">
      <dgm:prSet/>
      <dgm:spPr/>
      <dgm:t>
        <a:bodyPr/>
        <a:lstStyle/>
        <a:p>
          <a:endParaRPr lang="en-AU"/>
        </a:p>
      </dgm:t>
    </dgm:pt>
    <dgm:pt modelId="{9365AAA3-B9EB-4902-9502-48524DA7D9C5}">
      <dgm:prSet phldrT="[Text]"/>
      <dgm:spPr>
        <a:solidFill>
          <a:srgbClr val="FFC000"/>
        </a:solidFill>
      </dgm:spPr>
      <dgm:t>
        <a:bodyPr/>
        <a:lstStyle/>
        <a:p>
          <a:r>
            <a:rPr lang="en-AU" b="0">
              <a:solidFill>
                <a:schemeClr val="tx1"/>
              </a:solidFill>
            </a:rPr>
            <a:t>Stakeholder Experience Enhancement</a:t>
          </a:r>
        </a:p>
      </dgm:t>
    </dgm:pt>
    <dgm:pt modelId="{F22B13AD-2682-48C6-ACE4-3D7A94C97559}" type="parTrans" cxnId="{C18A065D-98A4-4C6F-9C9E-4231DBDC3BDE}">
      <dgm:prSet/>
      <dgm:spPr/>
      <dgm:t>
        <a:bodyPr/>
        <a:lstStyle/>
        <a:p>
          <a:endParaRPr lang="en-AU"/>
        </a:p>
      </dgm:t>
    </dgm:pt>
    <dgm:pt modelId="{835D6011-1C3E-4AA7-9281-5AF19EA22975}" type="sibTrans" cxnId="{C18A065D-98A4-4C6F-9C9E-4231DBDC3BDE}">
      <dgm:prSet/>
      <dgm:spPr/>
      <dgm:t>
        <a:bodyPr/>
        <a:lstStyle/>
        <a:p>
          <a:endParaRPr lang="en-AU"/>
        </a:p>
      </dgm:t>
    </dgm:pt>
    <dgm:pt modelId="{EE271D14-D3E1-47AF-AD2C-275557C51B62}">
      <dgm:prSet phldrT="[Text]"/>
      <dgm:spPr>
        <a:solidFill>
          <a:srgbClr val="00B0F0"/>
        </a:solidFill>
      </dgm:spPr>
      <dgm:t>
        <a:bodyPr/>
        <a:lstStyle/>
        <a:p>
          <a:r>
            <a:rPr lang="en-AU" b="0">
              <a:solidFill>
                <a:schemeClr val="tx1"/>
              </a:solidFill>
            </a:rPr>
            <a:t>Enhanced Risk Management and Cyber Security </a:t>
          </a:r>
        </a:p>
      </dgm:t>
    </dgm:pt>
    <dgm:pt modelId="{03D14BB2-D581-4D07-BE33-A716035008B7}" type="parTrans" cxnId="{75CD2FE9-491C-48B8-BEAD-679CE77DC28B}">
      <dgm:prSet/>
      <dgm:spPr/>
      <dgm:t>
        <a:bodyPr/>
        <a:lstStyle/>
        <a:p>
          <a:endParaRPr lang="en-AU"/>
        </a:p>
      </dgm:t>
    </dgm:pt>
    <dgm:pt modelId="{B0F9CDC5-4F05-44CF-87FC-A2E6386772C8}" type="sibTrans" cxnId="{75CD2FE9-491C-48B8-BEAD-679CE77DC28B}">
      <dgm:prSet/>
      <dgm:spPr/>
      <dgm:t>
        <a:bodyPr/>
        <a:lstStyle/>
        <a:p>
          <a:endParaRPr lang="en-AU"/>
        </a:p>
      </dgm:t>
    </dgm:pt>
    <dgm:pt modelId="{8BE81E16-1514-42EC-864C-3D68BB1D6881}">
      <dgm:prSet phldrT="[Text]"/>
      <dgm:spPr>
        <a:solidFill>
          <a:schemeClr val="accent3">
            <a:lumMod val="60000"/>
            <a:lumOff val="40000"/>
          </a:schemeClr>
        </a:solidFill>
      </dgm:spPr>
      <dgm:t>
        <a:bodyPr/>
        <a:lstStyle/>
        <a:p>
          <a:r>
            <a:rPr lang="en-AU" b="0">
              <a:solidFill>
                <a:schemeClr val="tx1"/>
              </a:solidFill>
            </a:rPr>
            <a:t>Accelerated Research and Development:</a:t>
          </a:r>
        </a:p>
      </dgm:t>
    </dgm:pt>
    <dgm:pt modelId="{34789635-D397-4493-B959-47C1949C1794}" type="parTrans" cxnId="{A18C9AD0-4D38-435C-8F3A-34850E22F0EA}">
      <dgm:prSet/>
      <dgm:spPr/>
      <dgm:t>
        <a:bodyPr/>
        <a:lstStyle/>
        <a:p>
          <a:endParaRPr lang="en-AU"/>
        </a:p>
      </dgm:t>
    </dgm:pt>
    <dgm:pt modelId="{776FEFB6-7E11-4834-AB79-837C7220F333}" type="sibTrans" cxnId="{A18C9AD0-4D38-435C-8F3A-34850E22F0EA}">
      <dgm:prSet/>
      <dgm:spPr/>
      <dgm:t>
        <a:bodyPr/>
        <a:lstStyle/>
        <a:p>
          <a:endParaRPr lang="en-AU"/>
        </a:p>
      </dgm:t>
    </dgm:pt>
    <dgm:pt modelId="{2D1793D3-5228-4DA8-890C-55F68ED78CD1}">
      <dgm:prSet phldrT="[Text]"/>
      <dgm:spPr>
        <a:solidFill>
          <a:schemeClr val="accent5">
            <a:lumMod val="40000"/>
            <a:lumOff val="60000"/>
          </a:schemeClr>
        </a:solidFill>
      </dgm:spPr>
      <dgm:t>
        <a:bodyPr/>
        <a:lstStyle/>
        <a:p>
          <a:r>
            <a:rPr lang="en-AU" b="0">
              <a:solidFill>
                <a:schemeClr val="tx1"/>
              </a:solidFill>
            </a:rPr>
            <a:t>Product and Service Innovation</a:t>
          </a:r>
        </a:p>
      </dgm:t>
    </dgm:pt>
    <dgm:pt modelId="{4D96A34C-2197-49EC-91AC-605D3988FFC0}" type="parTrans" cxnId="{7D53D7B5-9EB8-40B4-84B6-F2D2ED28A212}">
      <dgm:prSet/>
      <dgm:spPr/>
      <dgm:t>
        <a:bodyPr/>
        <a:lstStyle/>
        <a:p>
          <a:endParaRPr lang="en-AU"/>
        </a:p>
      </dgm:t>
    </dgm:pt>
    <dgm:pt modelId="{9331E95C-A26D-46C0-AA3B-3E22C796295E}" type="sibTrans" cxnId="{7D53D7B5-9EB8-40B4-84B6-F2D2ED28A212}">
      <dgm:prSet/>
      <dgm:spPr/>
      <dgm:t>
        <a:bodyPr/>
        <a:lstStyle/>
        <a:p>
          <a:endParaRPr lang="en-AU"/>
        </a:p>
      </dgm:t>
    </dgm:pt>
    <dgm:pt modelId="{69575AFD-AC4F-4B33-9C77-BFB137892608}">
      <dgm:prSet phldrT="[Text]"/>
      <dgm:spPr>
        <a:solidFill>
          <a:srgbClr val="8588FB"/>
        </a:solidFill>
      </dgm:spPr>
      <dgm:t>
        <a:bodyPr/>
        <a:lstStyle/>
        <a:p>
          <a:r>
            <a:rPr lang="en-AU" b="0"/>
            <a:t>Automation of Routine Processes: </a:t>
          </a:r>
        </a:p>
      </dgm:t>
    </dgm:pt>
    <dgm:pt modelId="{FD6C9BC5-4DCB-4BB5-9D07-7C6AAA38C21F}" type="parTrans" cxnId="{8E3CECDA-CB29-48E3-A649-2EBB9AF51209}">
      <dgm:prSet/>
      <dgm:spPr/>
      <dgm:t>
        <a:bodyPr/>
        <a:lstStyle/>
        <a:p>
          <a:endParaRPr lang="en-AU"/>
        </a:p>
      </dgm:t>
    </dgm:pt>
    <dgm:pt modelId="{6EBEF752-9459-408C-A2A5-A678B254F541}" type="sibTrans" cxnId="{8E3CECDA-CB29-48E3-A649-2EBB9AF51209}">
      <dgm:prSet/>
      <dgm:spPr/>
      <dgm:t>
        <a:bodyPr/>
        <a:lstStyle/>
        <a:p>
          <a:endParaRPr lang="en-AU"/>
        </a:p>
      </dgm:t>
    </dgm:pt>
    <dgm:pt modelId="{13DFE771-8FF9-4524-BDA1-D26445FD0631}">
      <dgm:prSet phldrT="[Text]"/>
      <dgm:spPr>
        <a:solidFill>
          <a:srgbClr val="C3FB69"/>
        </a:solidFill>
      </dgm:spPr>
      <dgm:t>
        <a:bodyPr/>
        <a:lstStyle/>
        <a:p>
          <a:r>
            <a:rPr lang="en-AU">
              <a:solidFill>
                <a:schemeClr val="tx1"/>
              </a:solidFill>
            </a:rPr>
            <a:t>Predictive Analytics for Decision Making</a:t>
          </a:r>
        </a:p>
      </dgm:t>
    </dgm:pt>
    <dgm:pt modelId="{B49A7A13-8530-4B31-A2AB-10410CCFCE77}" type="parTrans" cxnId="{FA62329F-4D4F-4255-A303-3A1601ABCD44}">
      <dgm:prSet/>
      <dgm:spPr/>
      <dgm:t>
        <a:bodyPr/>
        <a:lstStyle/>
        <a:p>
          <a:endParaRPr lang="en-AU"/>
        </a:p>
      </dgm:t>
    </dgm:pt>
    <dgm:pt modelId="{15520AA5-4ED9-47C9-8654-160E782A3BF7}" type="sibTrans" cxnId="{FA62329F-4D4F-4255-A303-3A1601ABCD44}">
      <dgm:prSet/>
      <dgm:spPr/>
      <dgm:t>
        <a:bodyPr/>
        <a:lstStyle/>
        <a:p>
          <a:endParaRPr lang="en-AU"/>
        </a:p>
      </dgm:t>
    </dgm:pt>
    <dgm:pt modelId="{D0186AD0-7193-4561-9E61-09957BFF355A}">
      <dgm:prSet/>
      <dgm:spPr/>
      <dgm:t>
        <a:bodyPr/>
        <a:lstStyle/>
        <a:p>
          <a:endParaRPr lang="en-AU"/>
        </a:p>
      </dgm:t>
    </dgm:pt>
    <dgm:pt modelId="{A8E063C0-F93E-479C-87E1-A275B279B228}" type="parTrans" cxnId="{A6DD9983-68D1-41C7-96E3-945FDA5BA4FA}">
      <dgm:prSet/>
      <dgm:spPr/>
      <dgm:t>
        <a:bodyPr/>
        <a:lstStyle/>
        <a:p>
          <a:endParaRPr lang="en-AU"/>
        </a:p>
      </dgm:t>
    </dgm:pt>
    <dgm:pt modelId="{14216345-9B74-40C0-8007-D95D1DEF77D2}" type="sibTrans" cxnId="{A6DD9983-68D1-41C7-96E3-945FDA5BA4FA}">
      <dgm:prSet/>
      <dgm:spPr/>
      <dgm:t>
        <a:bodyPr/>
        <a:lstStyle/>
        <a:p>
          <a:endParaRPr lang="en-AU"/>
        </a:p>
      </dgm:t>
    </dgm:pt>
    <dgm:pt modelId="{0320BAFB-BFA7-4255-949A-E383410C28E5}" type="pres">
      <dgm:prSet presAssocID="{F9B98DDE-848D-4560-94C6-6C2551A79D55}" presName="Name0" presStyleCnt="0">
        <dgm:presLayoutVars>
          <dgm:chMax val="1"/>
          <dgm:chPref val="1"/>
          <dgm:dir/>
          <dgm:animOne val="branch"/>
          <dgm:animLvl val="lvl"/>
        </dgm:presLayoutVars>
      </dgm:prSet>
      <dgm:spPr/>
    </dgm:pt>
    <dgm:pt modelId="{4332B2C6-1315-4EB3-BB9C-1A1D3E4D912F}" type="pres">
      <dgm:prSet presAssocID="{05DDD14B-CAB0-45AE-BD79-A927B024AE96}" presName="Parent" presStyleLbl="node0" presStyleIdx="0" presStyleCnt="1">
        <dgm:presLayoutVars>
          <dgm:chMax val="6"/>
          <dgm:chPref val="6"/>
        </dgm:presLayoutVars>
      </dgm:prSet>
      <dgm:spPr/>
    </dgm:pt>
    <dgm:pt modelId="{5D6968AD-309D-4E64-B087-4DC0EB7D7B83}" type="pres">
      <dgm:prSet presAssocID="{9365AAA3-B9EB-4902-9502-48524DA7D9C5}" presName="Accent1" presStyleCnt="0"/>
      <dgm:spPr/>
    </dgm:pt>
    <dgm:pt modelId="{07A70341-030E-45BD-94B1-B6175C83218F}" type="pres">
      <dgm:prSet presAssocID="{9365AAA3-B9EB-4902-9502-48524DA7D9C5}" presName="Accent" presStyleLbl="bgShp" presStyleIdx="0" presStyleCnt="6"/>
      <dgm:spPr/>
    </dgm:pt>
    <dgm:pt modelId="{DF3ADC55-9A0C-4467-83E5-9D192158AB9B}" type="pres">
      <dgm:prSet presAssocID="{9365AAA3-B9EB-4902-9502-48524DA7D9C5}" presName="Child1" presStyleLbl="node1" presStyleIdx="0" presStyleCnt="6">
        <dgm:presLayoutVars>
          <dgm:chMax val="0"/>
          <dgm:chPref val="0"/>
          <dgm:bulletEnabled val="1"/>
        </dgm:presLayoutVars>
      </dgm:prSet>
      <dgm:spPr/>
    </dgm:pt>
    <dgm:pt modelId="{F7B95170-24CC-451A-B321-37059CB24640}" type="pres">
      <dgm:prSet presAssocID="{EE271D14-D3E1-47AF-AD2C-275557C51B62}" presName="Accent2" presStyleCnt="0"/>
      <dgm:spPr/>
    </dgm:pt>
    <dgm:pt modelId="{6C0F0094-7F9D-4CD3-BAAA-6CEAE23C50DB}" type="pres">
      <dgm:prSet presAssocID="{EE271D14-D3E1-47AF-AD2C-275557C51B62}" presName="Accent" presStyleLbl="bgShp" presStyleIdx="1" presStyleCnt="6"/>
      <dgm:spPr/>
    </dgm:pt>
    <dgm:pt modelId="{A12CBE68-B10D-45C6-89B0-109A54B3C3F6}" type="pres">
      <dgm:prSet presAssocID="{EE271D14-D3E1-47AF-AD2C-275557C51B62}" presName="Child2" presStyleLbl="node1" presStyleIdx="1" presStyleCnt="6">
        <dgm:presLayoutVars>
          <dgm:chMax val="0"/>
          <dgm:chPref val="0"/>
          <dgm:bulletEnabled val="1"/>
        </dgm:presLayoutVars>
      </dgm:prSet>
      <dgm:spPr/>
    </dgm:pt>
    <dgm:pt modelId="{6C5D2258-AC49-4252-93F3-99EE11A354F9}" type="pres">
      <dgm:prSet presAssocID="{8BE81E16-1514-42EC-864C-3D68BB1D6881}" presName="Accent3" presStyleCnt="0"/>
      <dgm:spPr/>
    </dgm:pt>
    <dgm:pt modelId="{57D4B63A-F39D-47D1-8D10-136A31FFFBA9}" type="pres">
      <dgm:prSet presAssocID="{8BE81E16-1514-42EC-864C-3D68BB1D6881}" presName="Accent" presStyleLbl="bgShp" presStyleIdx="2" presStyleCnt="6"/>
      <dgm:spPr/>
    </dgm:pt>
    <dgm:pt modelId="{3767AF7D-0FF5-4419-B6A5-154C12B8D753}" type="pres">
      <dgm:prSet presAssocID="{8BE81E16-1514-42EC-864C-3D68BB1D6881}" presName="Child3" presStyleLbl="node1" presStyleIdx="2" presStyleCnt="6">
        <dgm:presLayoutVars>
          <dgm:chMax val="0"/>
          <dgm:chPref val="0"/>
          <dgm:bulletEnabled val="1"/>
        </dgm:presLayoutVars>
      </dgm:prSet>
      <dgm:spPr/>
    </dgm:pt>
    <dgm:pt modelId="{80F36EA0-3533-44C2-A3D6-A9CA623D04BD}" type="pres">
      <dgm:prSet presAssocID="{2D1793D3-5228-4DA8-890C-55F68ED78CD1}" presName="Accent4" presStyleCnt="0"/>
      <dgm:spPr/>
    </dgm:pt>
    <dgm:pt modelId="{F149B9FD-76A0-4C5B-B951-16E2F8ED81E0}" type="pres">
      <dgm:prSet presAssocID="{2D1793D3-5228-4DA8-890C-55F68ED78CD1}" presName="Accent" presStyleLbl="bgShp" presStyleIdx="3" presStyleCnt="6"/>
      <dgm:spPr/>
    </dgm:pt>
    <dgm:pt modelId="{D2653CAD-B168-42F6-8D3C-BB088266417D}" type="pres">
      <dgm:prSet presAssocID="{2D1793D3-5228-4DA8-890C-55F68ED78CD1}" presName="Child4" presStyleLbl="node1" presStyleIdx="3" presStyleCnt="6">
        <dgm:presLayoutVars>
          <dgm:chMax val="0"/>
          <dgm:chPref val="0"/>
          <dgm:bulletEnabled val="1"/>
        </dgm:presLayoutVars>
      </dgm:prSet>
      <dgm:spPr/>
    </dgm:pt>
    <dgm:pt modelId="{BAB3EC48-DEE7-4D34-8C09-AF941B13810F}" type="pres">
      <dgm:prSet presAssocID="{69575AFD-AC4F-4B33-9C77-BFB137892608}" presName="Accent5" presStyleCnt="0"/>
      <dgm:spPr/>
    </dgm:pt>
    <dgm:pt modelId="{E14F8585-DC1E-4691-90D1-58A65D704A00}" type="pres">
      <dgm:prSet presAssocID="{69575AFD-AC4F-4B33-9C77-BFB137892608}" presName="Accent" presStyleLbl="bgShp" presStyleIdx="4" presStyleCnt="6"/>
      <dgm:spPr/>
    </dgm:pt>
    <dgm:pt modelId="{E9B052C2-EE1B-4229-BB02-8F7F69DA676E}" type="pres">
      <dgm:prSet presAssocID="{69575AFD-AC4F-4B33-9C77-BFB137892608}" presName="Child5" presStyleLbl="node1" presStyleIdx="4" presStyleCnt="6">
        <dgm:presLayoutVars>
          <dgm:chMax val="0"/>
          <dgm:chPref val="0"/>
          <dgm:bulletEnabled val="1"/>
        </dgm:presLayoutVars>
      </dgm:prSet>
      <dgm:spPr/>
    </dgm:pt>
    <dgm:pt modelId="{F723099C-B1D7-4624-8D28-6FE2D33CEC0D}" type="pres">
      <dgm:prSet presAssocID="{13DFE771-8FF9-4524-BDA1-D26445FD0631}" presName="Accent6" presStyleCnt="0"/>
      <dgm:spPr/>
    </dgm:pt>
    <dgm:pt modelId="{B39B406B-C8E1-476B-9B85-145B019DD4C4}" type="pres">
      <dgm:prSet presAssocID="{13DFE771-8FF9-4524-BDA1-D26445FD0631}" presName="Accent" presStyleLbl="bgShp" presStyleIdx="5" presStyleCnt="6"/>
      <dgm:spPr/>
    </dgm:pt>
    <dgm:pt modelId="{C6874671-D61B-4DBC-A86B-487FE708A9F2}" type="pres">
      <dgm:prSet presAssocID="{13DFE771-8FF9-4524-BDA1-D26445FD0631}" presName="Child6" presStyleLbl="node1" presStyleIdx="5" presStyleCnt="6">
        <dgm:presLayoutVars>
          <dgm:chMax val="0"/>
          <dgm:chPref val="0"/>
          <dgm:bulletEnabled val="1"/>
        </dgm:presLayoutVars>
      </dgm:prSet>
      <dgm:spPr/>
    </dgm:pt>
  </dgm:ptLst>
  <dgm:cxnLst>
    <dgm:cxn modelId="{E440453A-D629-4DCA-A01F-05ACBBAE7FA1}" type="presOf" srcId="{EE271D14-D3E1-47AF-AD2C-275557C51B62}" destId="{A12CBE68-B10D-45C6-89B0-109A54B3C3F6}" srcOrd="0" destOrd="0" presId="urn:microsoft.com/office/officeart/2011/layout/HexagonRadial"/>
    <dgm:cxn modelId="{8A759E3A-E3F0-4725-909F-00B2A35BE567}" type="presOf" srcId="{9365AAA3-B9EB-4902-9502-48524DA7D9C5}" destId="{DF3ADC55-9A0C-4467-83E5-9D192158AB9B}" srcOrd="0" destOrd="0" presId="urn:microsoft.com/office/officeart/2011/layout/HexagonRadial"/>
    <dgm:cxn modelId="{C18A065D-98A4-4C6F-9C9E-4231DBDC3BDE}" srcId="{05DDD14B-CAB0-45AE-BD79-A927B024AE96}" destId="{9365AAA3-B9EB-4902-9502-48524DA7D9C5}" srcOrd="0" destOrd="0" parTransId="{F22B13AD-2682-48C6-ACE4-3D7A94C97559}" sibTransId="{835D6011-1C3E-4AA7-9281-5AF19EA22975}"/>
    <dgm:cxn modelId="{62B4175E-CB0D-41AC-A774-84AFACFE4415}" type="presOf" srcId="{2D1793D3-5228-4DA8-890C-55F68ED78CD1}" destId="{D2653CAD-B168-42F6-8D3C-BB088266417D}" srcOrd="0" destOrd="0" presId="urn:microsoft.com/office/officeart/2011/layout/HexagonRadial"/>
    <dgm:cxn modelId="{FF4F8A4D-307D-44D9-BCFE-02575DABEC5D}" type="presOf" srcId="{69575AFD-AC4F-4B33-9C77-BFB137892608}" destId="{E9B052C2-EE1B-4229-BB02-8F7F69DA676E}" srcOrd="0" destOrd="0" presId="urn:microsoft.com/office/officeart/2011/layout/HexagonRadial"/>
    <dgm:cxn modelId="{9906FD52-0B93-47EA-859A-6F2D177E6D39}" type="presOf" srcId="{F9B98DDE-848D-4560-94C6-6C2551A79D55}" destId="{0320BAFB-BFA7-4255-949A-E383410C28E5}" srcOrd="0" destOrd="0" presId="urn:microsoft.com/office/officeart/2011/layout/HexagonRadial"/>
    <dgm:cxn modelId="{A6DD9983-68D1-41C7-96E3-945FDA5BA4FA}" srcId="{05DDD14B-CAB0-45AE-BD79-A927B024AE96}" destId="{D0186AD0-7193-4561-9E61-09957BFF355A}" srcOrd="6" destOrd="0" parTransId="{A8E063C0-F93E-479C-87E1-A275B279B228}" sibTransId="{14216345-9B74-40C0-8007-D95D1DEF77D2}"/>
    <dgm:cxn modelId="{79FEF896-B3FD-4854-B869-258ECE2F37A6}" srcId="{F9B98DDE-848D-4560-94C6-6C2551A79D55}" destId="{05DDD14B-CAB0-45AE-BD79-A927B024AE96}" srcOrd="0" destOrd="0" parTransId="{00326725-4752-49EF-ACD7-486E8AB2CCAA}" sibTransId="{A12E46DB-3ADD-4C54-B62F-EDDBA08764D8}"/>
    <dgm:cxn modelId="{FA62329F-4D4F-4255-A303-3A1601ABCD44}" srcId="{05DDD14B-CAB0-45AE-BD79-A927B024AE96}" destId="{13DFE771-8FF9-4524-BDA1-D26445FD0631}" srcOrd="5" destOrd="0" parTransId="{B49A7A13-8530-4B31-A2AB-10410CCFCE77}" sibTransId="{15520AA5-4ED9-47C9-8654-160E782A3BF7}"/>
    <dgm:cxn modelId="{7D53D7B5-9EB8-40B4-84B6-F2D2ED28A212}" srcId="{05DDD14B-CAB0-45AE-BD79-A927B024AE96}" destId="{2D1793D3-5228-4DA8-890C-55F68ED78CD1}" srcOrd="3" destOrd="0" parTransId="{4D96A34C-2197-49EC-91AC-605D3988FFC0}" sibTransId="{9331E95C-A26D-46C0-AA3B-3E22C796295E}"/>
    <dgm:cxn modelId="{77BFC4B7-E5C9-4DD6-A5CB-E7021E4F2661}" type="presOf" srcId="{05DDD14B-CAB0-45AE-BD79-A927B024AE96}" destId="{4332B2C6-1315-4EB3-BB9C-1A1D3E4D912F}" srcOrd="0" destOrd="0" presId="urn:microsoft.com/office/officeart/2011/layout/HexagonRadial"/>
    <dgm:cxn modelId="{B8EB54C3-8EC8-432A-9D44-3912F5B95FB1}" type="presOf" srcId="{8BE81E16-1514-42EC-864C-3D68BB1D6881}" destId="{3767AF7D-0FF5-4419-B6A5-154C12B8D753}" srcOrd="0" destOrd="0" presId="urn:microsoft.com/office/officeart/2011/layout/HexagonRadial"/>
    <dgm:cxn modelId="{A18C9AD0-4D38-435C-8F3A-34850E22F0EA}" srcId="{05DDD14B-CAB0-45AE-BD79-A927B024AE96}" destId="{8BE81E16-1514-42EC-864C-3D68BB1D6881}" srcOrd="2" destOrd="0" parTransId="{34789635-D397-4493-B959-47C1949C1794}" sibTransId="{776FEFB6-7E11-4834-AB79-837C7220F333}"/>
    <dgm:cxn modelId="{8E3CECDA-CB29-48E3-A649-2EBB9AF51209}" srcId="{05DDD14B-CAB0-45AE-BD79-A927B024AE96}" destId="{69575AFD-AC4F-4B33-9C77-BFB137892608}" srcOrd="4" destOrd="0" parTransId="{FD6C9BC5-4DCB-4BB5-9D07-7C6AAA38C21F}" sibTransId="{6EBEF752-9459-408C-A2A5-A678B254F541}"/>
    <dgm:cxn modelId="{67FCC2E2-35E5-496D-9CE4-72D30B54D162}" type="presOf" srcId="{13DFE771-8FF9-4524-BDA1-D26445FD0631}" destId="{C6874671-D61B-4DBC-A86B-487FE708A9F2}" srcOrd="0" destOrd="0" presId="urn:microsoft.com/office/officeart/2011/layout/HexagonRadial"/>
    <dgm:cxn modelId="{75CD2FE9-491C-48B8-BEAD-679CE77DC28B}" srcId="{05DDD14B-CAB0-45AE-BD79-A927B024AE96}" destId="{EE271D14-D3E1-47AF-AD2C-275557C51B62}" srcOrd="1" destOrd="0" parTransId="{03D14BB2-D581-4D07-BE33-A716035008B7}" sibTransId="{B0F9CDC5-4F05-44CF-87FC-A2E6386772C8}"/>
    <dgm:cxn modelId="{3893EC8A-8888-45F5-ABDB-073A644A2717}" type="presParOf" srcId="{0320BAFB-BFA7-4255-949A-E383410C28E5}" destId="{4332B2C6-1315-4EB3-BB9C-1A1D3E4D912F}" srcOrd="0" destOrd="0" presId="urn:microsoft.com/office/officeart/2011/layout/HexagonRadial"/>
    <dgm:cxn modelId="{FCE6DB10-69F3-4152-92CD-A97BD576AB2F}" type="presParOf" srcId="{0320BAFB-BFA7-4255-949A-E383410C28E5}" destId="{5D6968AD-309D-4E64-B087-4DC0EB7D7B83}" srcOrd="1" destOrd="0" presId="urn:microsoft.com/office/officeart/2011/layout/HexagonRadial"/>
    <dgm:cxn modelId="{BFA57BE1-DBA8-4068-8BC7-6C1C774171B4}" type="presParOf" srcId="{5D6968AD-309D-4E64-B087-4DC0EB7D7B83}" destId="{07A70341-030E-45BD-94B1-B6175C83218F}" srcOrd="0" destOrd="0" presId="urn:microsoft.com/office/officeart/2011/layout/HexagonRadial"/>
    <dgm:cxn modelId="{91A4C74B-1EE8-4560-A624-B3C0F6364EDE}" type="presParOf" srcId="{0320BAFB-BFA7-4255-949A-E383410C28E5}" destId="{DF3ADC55-9A0C-4467-83E5-9D192158AB9B}" srcOrd="2" destOrd="0" presId="urn:microsoft.com/office/officeart/2011/layout/HexagonRadial"/>
    <dgm:cxn modelId="{1AC427AB-F775-45DF-A2E5-1080BFA9123A}" type="presParOf" srcId="{0320BAFB-BFA7-4255-949A-E383410C28E5}" destId="{F7B95170-24CC-451A-B321-37059CB24640}" srcOrd="3" destOrd="0" presId="urn:microsoft.com/office/officeart/2011/layout/HexagonRadial"/>
    <dgm:cxn modelId="{E9AB9173-A9DB-4745-9544-DD0E9ECD4534}" type="presParOf" srcId="{F7B95170-24CC-451A-B321-37059CB24640}" destId="{6C0F0094-7F9D-4CD3-BAAA-6CEAE23C50DB}" srcOrd="0" destOrd="0" presId="urn:microsoft.com/office/officeart/2011/layout/HexagonRadial"/>
    <dgm:cxn modelId="{7D394624-D664-411F-AE3F-35D318BDBFE8}" type="presParOf" srcId="{0320BAFB-BFA7-4255-949A-E383410C28E5}" destId="{A12CBE68-B10D-45C6-89B0-109A54B3C3F6}" srcOrd="4" destOrd="0" presId="urn:microsoft.com/office/officeart/2011/layout/HexagonRadial"/>
    <dgm:cxn modelId="{D5846BFC-D608-4470-9366-B660994B3D6B}" type="presParOf" srcId="{0320BAFB-BFA7-4255-949A-E383410C28E5}" destId="{6C5D2258-AC49-4252-93F3-99EE11A354F9}" srcOrd="5" destOrd="0" presId="urn:microsoft.com/office/officeart/2011/layout/HexagonRadial"/>
    <dgm:cxn modelId="{29EFA91C-92DF-4104-976F-50736124F1C0}" type="presParOf" srcId="{6C5D2258-AC49-4252-93F3-99EE11A354F9}" destId="{57D4B63A-F39D-47D1-8D10-136A31FFFBA9}" srcOrd="0" destOrd="0" presId="urn:microsoft.com/office/officeart/2011/layout/HexagonRadial"/>
    <dgm:cxn modelId="{907994DA-E42E-43E7-A9F9-4E0ADE37184B}" type="presParOf" srcId="{0320BAFB-BFA7-4255-949A-E383410C28E5}" destId="{3767AF7D-0FF5-4419-B6A5-154C12B8D753}" srcOrd="6" destOrd="0" presId="urn:microsoft.com/office/officeart/2011/layout/HexagonRadial"/>
    <dgm:cxn modelId="{8F1FC0FB-3E94-461D-A800-70488A77FC1A}" type="presParOf" srcId="{0320BAFB-BFA7-4255-949A-E383410C28E5}" destId="{80F36EA0-3533-44C2-A3D6-A9CA623D04BD}" srcOrd="7" destOrd="0" presId="urn:microsoft.com/office/officeart/2011/layout/HexagonRadial"/>
    <dgm:cxn modelId="{E19E9876-2871-4876-BBA0-1DB2FD1FC2AA}" type="presParOf" srcId="{80F36EA0-3533-44C2-A3D6-A9CA623D04BD}" destId="{F149B9FD-76A0-4C5B-B951-16E2F8ED81E0}" srcOrd="0" destOrd="0" presId="urn:microsoft.com/office/officeart/2011/layout/HexagonRadial"/>
    <dgm:cxn modelId="{171BFD44-B334-443F-A53C-219C043C2EFD}" type="presParOf" srcId="{0320BAFB-BFA7-4255-949A-E383410C28E5}" destId="{D2653CAD-B168-42F6-8D3C-BB088266417D}" srcOrd="8" destOrd="0" presId="urn:microsoft.com/office/officeart/2011/layout/HexagonRadial"/>
    <dgm:cxn modelId="{D5EC2CDD-A0F5-4356-BE4B-88D1FE530197}" type="presParOf" srcId="{0320BAFB-BFA7-4255-949A-E383410C28E5}" destId="{BAB3EC48-DEE7-4D34-8C09-AF941B13810F}" srcOrd="9" destOrd="0" presId="urn:microsoft.com/office/officeart/2011/layout/HexagonRadial"/>
    <dgm:cxn modelId="{66632561-E4BD-4C4E-B5A1-45EC03AAA915}" type="presParOf" srcId="{BAB3EC48-DEE7-4D34-8C09-AF941B13810F}" destId="{E14F8585-DC1E-4691-90D1-58A65D704A00}" srcOrd="0" destOrd="0" presId="urn:microsoft.com/office/officeart/2011/layout/HexagonRadial"/>
    <dgm:cxn modelId="{E92EAF9B-5928-4F04-BA27-25FB5C425769}" type="presParOf" srcId="{0320BAFB-BFA7-4255-949A-E383410C28E5}" destId="{E9B052C2-EE1B-4229-BB02-8F7F69DA676E}" srcOrd="10" destOrd="0" presId="urn:microsoft.com/office/officeart/2011/layout/HexagonRadial"/>
    <dgm:cxn modelId="{A76F7128-54C9-44D9-A019-F782FF795883}" type="presParOf" srcId="{0320BAFB-BFA7-4255-949A-E383410C28E5}" destId="{F723099C-B1D7-4624-8D28-6FE2D33CEC0D}" srcOrd="11" destOrd="0" presId="urn:microsoft.com/office/officeart/2011/layout/HexagonRadial"/>
    <dgm:cxn modelId="{5656C904-E085-414E-BB8A-3CCDC023B2D6}" type="presParOf" srcId="{F723099C-B1D7-4624-8D28-6FE2D33CEC0D}" destId="{B39B406B-C8E1-476B-9B85-145B019DD4C4}" srcOrd="0" destOrd="0" presId="urn:microsoft.com/office/officeart/2011/layout/HexagonRadial"/>
    <dgm:cxn modelId="{6699C7AD-5085-4270-AD43-D5F37111CEC8}" type="presParOf" srcId="{0320BAFB-BFA7-4255-949A-E383410C28E5}" destId="{C6874671-D61B-4DBC-A86B-487FE708A9F2}" srcOrd="12" destOrd="0" presId="urn:microsoft.com/office/officeart/2011/layout/HexagonRadial"/>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344679-F38E-4358-A0A0-2B1382F8BFD7}"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AU"/>
        </a:p>
      </dgm:t>
    </dgm:pt>
    <dgm:pt modelId="{26C00AB8-C08D-47DA-95B6-D5EC4A967B2C}">
      <dgm:prSet phldrT="[Text]" custT="1"/>
      <dgm:spPr>
        <a:solidFill>
          <a:schemeClr val="accent1">
            <a:lumMod val="60000"/>
            <a:lumOff val="40000"/>
          </a:schemeClr>
        </a:solidFill>
      </dgm:spPr>
      <dgm:t>
        <a:bodyPr/>
        <a:lstStyle/>
        <a:p>
          <a:r>
            <a:rPr lang="en-AU" sz="1600">
              <a:solidFill>
                <a:schemeClr val="tx1"/>
              </a:solidFill>
            </a:rPr>
            <a:t>Cyber Security </a:t>
          </a:r>
        </a:p>
      </dgm:t>
    </dgm:pt>
    <dgm:pt modelId="{0E996C8B-6D2D-44E8-985B-3252EF06FE0B}" type="parTrans" cxnId="{A032A1CE-6A79-4CE4-AA80-9BC535468463}">
      <dgm:prSet/>
      <dgm:spPr/>
      <dgm:t>
        <a:bodyPr/>
        <a:lstStyle/>
        <a:p>
          <a:endParaRPr lang="en-AU"/>
        </a:p>
      </dgm:t>
    </dgm:pt>
    <dgm:pt modelId="{4BC0E4D9-BA01-485D-A0C3-90DF67BC19B8}" type="sibTrans" cxnId="{A032A1CE-6A79-4CE4-AA80-9BC535468463}">
      <dgm:prSet custT="1"/>
      <dgm:spPr>
        <a:solidFill>
          <a:schemeClr val="accent3">
            <a:lumMod val="60000"/>
            <a:lumOff val="40000"/>
          </a:schemeClr>
        </a:solidFill>
      </dgm:spPr>
      <dgm:t>
        <a:bodyPr/>
        <a:lstStyle/>
        <a:p>
          <a:r>
            <a:rPr lang="en-AU" sz="1600">
              <a:solidFill>
                <a:schemeClr val="tx1"/>
              </a:solidFill>
            </a:rPr>
            <a:t>Acceptable Use of AI</a:t>
          </a:r>
        </a:p>
      </dgm:t>
    </dgm:pt>
    <dgm:pt modelId="{793CBA27-118A-430E-8E31-263D0FCCA3B6}">
      <dgm:prSet phldrT="[Text]" custT="1"/>
      <dgm:spPr>
        <a:solidFill>
          <a:schemeClr val="accent5">
            <a:lumMod val="40000"/>
            <a:lumOff val="60000"/>
          </a:schemeClr>
        </a:solidFill>
      </dgm:spPr>
      <dgm:t>
        <a:bodyPr/>
        <a:lstStyle/>
        <a:p>
          <a:r>
            <a:rPr lang="en-AU" sz="1600">
              <a:solidFill>
                <a:schemeClr val="tx1"/>
              </a:solidFill>
            </a:rPr>
            <a:t>Information and Data Privacy</a:t>
          </a:r>
        </a:p>
      </dgm:t>
    </dgm:pt>
    <dgm:pt modelId="{33280A98-27C4-4B06-979F-1F94797B0887}" type="parTrans" cxnId="{DAE95D88-7F3F-42F3-A2EA-98E13EB43813}">
      <dgm:prSet/>
      <dgm:spPr/>
      <dgm:t>
        <a:bodyPr/>
        <a:lstStyle/>
        <a:p>
          <a:endParaRPr lang="en-AU"/>
        </a:p>
      </dgm:t>
    </dgm:pt>
    <dgm:pt modelId="{EB79A2DB-DB99-49E8-83C8-18C90528B5A6}" type="sibTrans" cxnId="{DAE95D88-7F3F-42F3-A2EA-98E13EB43813}">
      <dgm:prSet custT="1"/>
      <dgm:spPr>
        <a:solidFill>
          <a:srgbClr val="FFC000"/>
        </a:solidFill>
      </dgm:spPr>
      <dgm:t>
        <a:bodyPr/>
        <a:lstStyle/>
        <a:p>
          <a:r>
            <a:rPr lang="en-AU" sz="1600">
              <a:solidFill>
                <a:schemeClr val="tx1"/>
              </a:solidFill>
            </a:rPr>
            <a:t>Intellectual Property and Copyright</a:t>
          </a:r>
        </a:p>
      </dgm:t>
    </dgm:pt>
    <dgm:pt modelId="{123852E6-8506-4CCA-9D3F-39BAD6C044B7}">
      <dgm:prSet phldrT="[Text]" custT="1"/>
      <dgm:spPr>
        <a:solidFill>
          <a:schemeClr val="accent2"/>
        </a:solidFill>
      </dgm:spPr>
      <dgm:t>
        <a:bodyPr/>
        <a:lstStyle/>
        <a:p>
          <a:r>
            <a:rPr lang="en-AU" sz="1600">
              <a:solidFill>
                <a:schemeClr val="tx1"/>
              </a:solidFill>
            </a:rPr>
            <a:t>Standards to Address Ethics and Bias</a:t>
          </a:r>
        </a:p>
      </dgm:t>
    </dgm:pt>
    <dgm:pt modelId="{B98FF1BD-C971-4968-8B49-F1DEA6E40452}" type="parTrans" cxnId="{DA099FEB-ED4A-4435-9336-BC3BDC583F9C}">
      <dgm:prSet/>
      <dgm:spPr/>
      <dgm:t>
        <a:bodyPr/>
        <a:lstStyle/>
        <a:p>
          <a:endParaRPr lang="en-AU"/>
        </a:p>
      </dgm:t>
    </dgm:pt>
    <dgm:pt modelId="{22721C35-71E6-4D70-BBC9-9C0F999AD3BD}" type="sibTrans" cxnId="{DA099FEB-ED4A-4435-9336-BC3BDC583F9C}">
      <dgm:prSet custT="1"/>
      <dgm:spPr>
        <a:solidFill>
          <a:srgbClr val="002060"/>
        </a:solidFill>
      </dgm:spPr>
      <dgm:t>
        <a:bodyPr/>
        <a:lstStyle/>
        <a:p>
          <a:r>
            <a:rPr lang="en-AU" sz="1600"/>
            <a:t>Data Governance </a:t>
          </a:r>
        </a:p>
      </dgm:t>
    </dgm:pt>
    <dgm:pt modelId="{B9232D3C-EF42-43FF-B533-5B50B931374B}" type="pres">
      <dgm:prSet presAssocID="{97344679-F38E-4358-A0A0-2B1382F8BFD7}" presName="Name0" presStyleCnt="0">
        <dgm:presLayoutVars>
          <dgm:chMax/>
          <dgm:chPref/>
          <dgm:dir/>
          <dgm:animLvl val="lvl"/>
        </dgm:presLayoutVars>
      </dgm:prSet>
      <dgm:spPr/>
    </dgm:pt>
    <dgm:pt modelId="{B7C201F2-F885-4EF0-B09C-BCB8A4DA59E9}" type="pres">
      <dgm:prSet presAssocID="{26C00AB8-C08D-47DA-95B6-D5EC4A967B2C}" presName="composite" presStyleCnt="0"/>
      <dgm:spPr/>
    </dgm:pt>
    <dgm:pt modelId="{909A7559-C1BA-446A-BAA2-4DD16E698628}" type="pres">
      <dgm:prSet presAssocID="{26C00AB8-C08D-47DA-95B6-D5EC4A967B2C}" presName="Parent1" presStyleLbl="node1" presStyleIdx="0" presStyleCnt="6">
        <dgm:presLayoutVars>
          <dgm:chMax val="1"/>
          <dgm:chPref val="1"/>
          <dgm:bulletEnabled val="1"/>
        </dgm:presLayoutVars>
      </dgm:prSet>
      <dgm:spPr/>
    </dgm:pt>
    <dgm:pt modelId="{C1FC5B85-0337-496F-90E7-D266480EE44E}" type="pres">
      <dgm:prSet presAssocID="{26C00AB8-C08D-47DA-95B6-D5EC4A967B2C}" presName="Childtext1" presStyleLbl="revTx" presStyleIdx="0" presStyleCnt="3">
        <dgm:presLayoutVars>
          <dgm:chMax val="0"/>
          <dgm:chPref val="0"/>
          <dgm:bulletEnabled val="1"/>
        </dgm:presLayoutVars>
      </dgm:prSet>
      <dgm:spPr/>
    </dgm:pt>
    <dgm:pt modelId="{C0A64492-CB97-42A6-B628-BE2E7EFFBAE6}" type="pres">
      <dgm:prSet presAssocID="{26C00AB8-C08D-47DA-95B6-D5EC4A967B2C}" presName="BalanceSpacing" presStyleCnt="0"/>
      <dgm:spPr/>
    </dgm:pt>
    <dgm:pt modelId="{FB2387BF-6EF8-4FA0-B809-6D5FD7DA115E}" type="pres">
      <dgm:prSet presAssocID="{26C00AB8-C08D-47DA-95B6-D5EC4A967B2C}" presName="BalanceSpacing1" presStyleCnt="0"/>
      <dgm:spPr/>
    </dgm:pt>
    <dgm:pt modelId="{C89718CD-FE0D-4908-B6DB-E9E5D0EC5726}" type="pres">
      <dgm:prSet presAssocID="{4BC0E4D9-BA01-485D-A0C3-90DF67BC19B8}" presName="Accent1Text" presStyleLbl="node1" presStyleIdx="1" presStyleCnt="6"/>
      <dgm:spPr/>
    </dgm:pt>
    <dgm:pt modelId="{A3FB73C4-F685-4C88-85C0-3C178144726C}" type="pres">
      <dgm:prSet presAssocID="{4BC0E4D9-BA01-485D-A0C3-90DF67BC19B8}" presName="spaceBetweenRectangles" presStyleCnt="0"/>
      <dgm:spPr/>
    </dgm:pt>
    <dgm:pt modelId="{728262E8-5B9C-4095-8DD3-D0F2067FF6B7}" type="pres">
      <dgm:prSet presAssocID="{793CBA27-118A-430E-8E31-263D0FCCA3B6}" presName="composite" presStyleCnt="0"/>
      <dgm:spPr/>
    </dgm:pt>
    <dgm:pt modelId="{495D787E-9A4D-4CBE-AADF-2CEC32D3C3A5}" type="pres">
      <dgm:prSet presAssocID="{793CBA27-118A-430E-8E31-263D0FCCA3B6}" presName="Parent1" presStyleLbl="node1" presStyleIdx="2" presStyleCnt="6">
        <dgm:presLayoutVars>
          <dgm:chMax val="1"/>
          <dgm:chPref val="1"/>
          <dgm:bulletEnabled val="1"/>
        </dgm:presLayoutVars>
      </dgm:prSet>
      <dgm:spPr/>
    </dgm:pt>
    <dgm:pt modelId="{4C84DB65-CF71-48A9-8587-2158307A8D10}" type="pres">
      <dgm:prSet presAssocID="{793CBA27-118A-430E-8E31-263D0FCCA3B6}" presName="Childtext1" presStyleLbl="revTx" presStyleIdx="1" presStyleCnt="3">
        <dgm:presLayoutVars>
          <dgm:chMax val="0"/>
          <dgm:chPref val="0"/>
          <dgm:bulletEnabled val="1"/>
        </dgm:presLayoutVars>
      </dgm:prSet>
      <dgm:spPr/>
    </dgm:pt>
    <dgm:pt modelId="{7F705B91-38BE-4339-B4BA-A78033D30BA6}" type="pres">
      <dgm:prSet presAssocID="{793CBA27-118A-430E-8E31-263D0FCCA3B6}" presName="BalanceSpacing" presStyleCnt="0"/>
      <dgm:spPr/>
    </dgm:pt>
    <dgm:pt modelId="{A942174C-6D4C-45DF-930C-0258D32BDCD5}" type="pres">
      <dgm:prSet presAssocID="{793CBA27-118A-430E-8E31-263D0FCCA3B6}" presName="BalanceSpacing1" presStyleCnt="0"/>
      <dgm:spPr/>
    </dgm:pt>
    <dgm:pt modelId="{A4768D01-9A99-470A-A65A-4B68CF82CAE3}" type="pres">
      <dgm:prSet presAssocID="{EB79A2DB-DB99-49E8-83C8-18C90528B5A6}" presName="Accent1Text" presStyleLbl="node1" presStyleIdx="3" presStyleCnt="6"/>
      <dgm:spPr/>
    </dgm:pt>
    <dgm:pt modelId="{712A7BD5-E148-45EB-9526-FEFB93B23D57}" type="pres">
      <dgm:prSet presAssocID="{EB79A2DB-DB99-49E8-83C8-18C90528B5A6}" presName="spaceBetweenRectangles" presStyleCnt="0"/>
      <dgm:spPr/>
    </dgm:pt>
    <dgm:pt modelId="{44D9768A-F6F2-4EEB-B079-4CEA87673227}" type="pres">
      <dgm:prSet presAssocID="{123852E6-8506-4CCA-9D3F-39BAD6C044B7}" presName="composite" presStyleCnt="0"/>
      <dgm:spPr/>
    </dgm:pt>
    <dgm:pt modelId="{21923E74-C130-4E1D-ACD8-5EAF7C499B85}" type="pres">
      <dgm:prSet presAssocID="{123852E6-8506-4CCA-9D3F-39BAD6C044B7}" presName="Parent1" presStyleLbl="node1" presStyleIdx="4" presStyleCnt="6">
        <dgm:presLayoutVars>
          <dgm:chMax val="1"/>
          <dgm:chPref val="1"/>
          <dgm:bulletEnabled val="1"/>
        </dgm:presLayoutVars>
      </dgm:prSet>
      <dgm:spPr/>
    </dgm:pt>
    <dgm:pt modelId="{2994FDA2-8ED0-49FF-99A6-D08C411A00AE}" type="pres">
      <dgm:prSet presAssocID="{123852E6-8506-4CCA-9D3F-39BAD6C044B7}" presName="Childtext1" presStyleLbl="revTx" presStyleIdx="2" presStyleCnt="3" custScaleX="102955">
        <dgm:presLayoutVars>
          <dgm:chMax val="0"/>
          <dgm:chPref val="0"/>
          <dgm:bulletEnabled val="1"/>
        </dgm:presLayoutVars>
      </dgm:prSet>
      <dgm:spPr/>
    </dgm:pt>
    <dgm:pt modelId="{483B8F60-A3E7-40A6-9E14-8098FC5FC210}" type="pres">
      <dgm:prSet presAssocID="{123852E6-8506-4CCA-9D3F-39BAD6C044B7}" presName="BalanceSpacing" presStyleCnt="0"/>
      <dgm:spPr/>
    </dgm:pt>
    <dgm:pt modelId="{5FAA6CAB-71C7-4F51-9B4A-B2F43A53BB5B}" type="pres">
      <dgm:prSet presAssocID="{123852E6-8506-4CCA-9D3F-39BAD6C044B7}" presName="BalanceSpacing1" presStyleCnt="0"/>
      <dgm:spPr/>
    </dgm:pt>
    <dgm:pt modelId="{DA4BE27E-A6FD-43F2-B12D-5CD56DFE48E8}" type="pres">
      <dgm:prSet presAssocID="{22721C35-71E6-4D70-BBC9-9C0F999AD3BD}" presName="Accent1Text" presStyleLbl="node1" presStyleIdx="5" presStyleCnt="6"/>
      <dgm:spPr/>
    </dgm:pt>
  </dgm:ptLst>
  <dgm:cxnLst>
    <dgm:cxn modelId="{1E34FC13-7126-4847-8B7A-E787DEEFE7AE}" type="presOf" srcId="{97344679-F38E-4358-A0A0-2B1382F8BFD7}" destId="{B9232D3C-EF42-43FF-B533-5B50B931374B}" srcOrd="0" destOrd="0" presId="urn:microsoft.com/office/officeart/2008/layout/AlternatingHexagons"/>
    <dgm:cxn modelId="{9CF7FA4A-5D00-4E70-99EC-268307FAE1F6}" type="presOf" srcId="{4BC0E4D9-BA01-485D-A0C3-90DF67BC19B8}" destId="{C89718CD-FE0D-4908-B6DB-E9E5D0EC5726}" srcOrd="0" destOrd="0" presId="urn:microsoft.com/office/officeart/2008/layout/AlternatingHexagons"/>
    <dgm:cxn modelId="{FA5B0654-5E05-4B73-B614-7D0A7B80780C}" type="presOf" srcId="{22721C35-71E6-4D70-BBC9-9C0F999AD3BD}" destId="{DA4BE27E-A6FD-43F2-B12D-5CD56DFE48E8}" srcOrd="0" destOrd="0" presId="urn:microsoft.com/office/officeart/2008/layout/AlternatingHexagons"/>
    <dgm:cxn modelId="{6AEF1879-99FC-4A6A-AB8A-F7FBE8424C80}" type="presOf" srcId="{26C00AB8-C08D-47DA-95B6-D5EC4A967B2C}" destId="{909A7559-C1BA-446A-BAA2-4DD16E698628}" srcOrd="0" destOrd="0" presId="urn:microsoft.com/office/officeart/2008/layout/AlternatingHexagons"/>
    <dgm:cxn modelId="{DAE95D88-7F3F-42F3-A2EA-98E13EB43813}" srcId="{97344679-F38E-4358-A0A0-2B1382F8BFD7}" destId="{793CBA27-118A-430E-8E31-263D0FCCA3B6}" srcOrd="1" destOrd="0" parTransId="{33280A98-27C4-4B06-979F-1F94797B0887}" sibTransId="{EB79A2DB-DB99-49E8-83C8-18C90528B5A6}"/>
    <dgm:cxn modelId="{43A9539D-CB18-47BC-884D-EE274AD65D62}" type="presOf" srcId="{793CBA27-118A-430E-8E31-263D0FCCA3B6}" destId="{495D787E-9A4D-4CBE-AADF-2CEC32D3C3A5}" srcOrd="0" destOrd="0" presId="urn:microsoft.com/office/officeart/2008/layout/AlternatingHexagons"/>
    <dgm:cxn modelId="{A032A1CE-6A79-4CE4-AA80-9BC535468463}" srcId="{97344679-F38E-4358-A0A0-2B1382F8BFD7}" destId="{26C00AB8-C08D-47DA-95B6-D5EC4A967B2C}" srcOrd="0" destOrd="0" parTransId="{0E996C8B-6D2D-44E8-985B-3252EF06FE0B}" sibTransId="{4BC0E4D9-BA01-485D-A0C3-90DF67BC19B8}"/>
    <dgm:cxn modelId="{667BE0DC-F0A5-46CF-A0EC-ABC1E093193E}" type="presOf" srcId="{123852E6-8506-4CCA-9D3F-39BAD6C044B7}" destId="{21923E74-C130-4E1D-ACD8-5EAF7C499B85}" srcOrd="0" destOrd="0" presId="urn:microsoft.com/office/officeart/2008/layout/AlternatingHexagons"/>
    <dgm:cxn modelId="{DA099FEB-ED4A-4435-9336-BC3BDC583F9C}" srcId="{97344679-F38E-4358-A0A0-2B1382F8BFD7}" destId="{123852E6-8506-4CCA-9D3F-39BAD6C044B7}" srcOrd="2" destOrd="0" parTransId="{B98FF1BD-C971-4968-8B49-F1DEA6E40452}" sibTransId="{22721C35-71E6-4D70-BBC9-9C0F999AD3BD}"/>
    <dgm:cxn modelId="{984C38F9-31C6-4124-9995-5C63C4C857E5}" type="presOf" srcId="{EB79A2DB-DB99-49E8-83C8-18C90528B5A6}" destId="{A4768D01-9A99-470A-A65A-4B68CF82CAE3}" srcOrd="0" destOrd="0" presId="urn:microsoft.com/office/officeart/2008/layout/AlternatingHexagons"/>
    <dgm:cxn modelId="{A26CAF4A-FD74-47C2-A47B-2FF96DDEA238}" type="presParOf" srcId="{B9232D3C-EF42-43FF-B533-5B50B931374B}" destId="{B7C201F2-F885-4EF0-B09C-BCB8A4DA59E9}" srcOrd="0" destOrd="0" presId="urn:microsoft.com/office/officeart/2008/layout/AlternatingHexagons"/>
    <dgm:cxn modelId="{010D70F0-9DEA-4AA3-B556-1C136DEC5536}" type="presParOf" srcId="{B7C201F2-F885-4EF0-B09C-BCB8A4DA59E9}" destId="{909A7559-C1BA-446A-BAA2-4DD16E698628}" srcOrd="0" destOrd="0" presId="urn:microsoft.com/office/officeart/2008/layout/AlternatingHexagons"/>
    <dgm:cxn modelId="{1A60832C-60F9-4A99-ADD1-088DAAC244A0}" type="presParOf" srcId="{B7C201F2-F885-4EF0-B09C-BCB8A4DA59E9}" destId="{C1FC5B85-0337-496F-90E7-D266480EE44E}" srcOrd="1" destOrd="0" presId="urn:microsoft.com/office/officeart/2008/layout/AlternatingHexagons"/>
    <dgm:cxn modelId="{D5A269B2-6E87-48A3-BE33-9F8E3D3EF5D0}" type="presParOf" srcId="{B7C201F2-F885-4EF0-B09C-BCB8A4DA59E9}" destId="{C0A64492-CB97-42A6-B628-BE2E7EFFBAE6}" srcOrd="2" destOrd="0" presId="urn:microsoft.com/office/officeart/2008/layout/AlternatingHexagons"/>
    <dgm:cxn modelId="{617737A0-B4EB-4F9B-9004-627245D20F93}" type="presParOf" srcId="{B7C201F2-F885-4EF0-B09C-BCB8A4DA59E9}" destId="{FB2387BF-6EF8-4FA0-B809-6D5FD7DA115E}" srcOrd="3" destOrd="0" presId="urn:microsoft.com/office/officeart/2008/layout/AlternatingHexagons"/>
    <dgm:cxn modelId="{6F88B1D5-902A-4CC7-94E9-FC6CC19B635F}" type="presParOf" srcId="{B7C201F2-F885-4EF0-B09C-BCB8A4DA59E9}" destId="{C89718CD-FE0D-4908-B6DB-E9E5D0EC5726}" srcOrd="4" destOrd="0" presId="urn:microsoft.com/office/officeart/2008/layout/AlternatingHexagons"/>
    <dgm:cxn modelId="{25093C2E-ECE3-4061-B9FF-8748D3326A1D}" type="presParOf" srcId="{B9232D3C-EF42-43FF-B533-5B50B931374B}" destId="{A3FB73C4-F685-4C88-85C0-3C178144726C}" srcOrd="1" destOrd="0" presId="urn:microsoft.com/office/officeart/2008/layout/AlternatingHexagons"/>
    <dgm:cxn modelId="{C65DC21F-C37B-4B1B-AF24-6BB70978D4CD}" type="presParOf" srcId="{B9232D3C-EF42-43FF-B533-5B50B931374B}" destId="{728262E8-5B9C-4095-8DD3-D0F2067FF6B7}" srcOrd="2" destOrd="0" presId="urn:microsoft.com/office/officeart/2008/layout/AlternatingHexagons"/>
    <dgm:cxn modelId="{3C5FD46E-C348-4620-89C3-2659650FAFA7}" type="presParOf" srcId="{728262E8-5B9C-4095-8DD3-D0F2067FF6B7}" destId="{495D787E-9A4D-4CBE-AADF-2CEC32D3C3A5}" srcOrd="0" destOrd="0" presId="urn:microsoft.com/office/officeart/2008/layout/AlternatingHexagons"/>
    <dgm:cxn modelId="{863C5B6D-CED4-47D8-9448-D8F5573AAD0B}" type="presParOf" srcId="{728262E8-5B9C-4095-8DD3-D0F2067FF6B7}" destId="{4C84DB65-CF71-48A9-8587-2158307A8D10}" srcOrd="1" destOrd="0" presId="urn:microsoft.com/office/officeart/2008/layout/AlternatingHexagons"/>
    <dgm:cxn modelId="{DFCD55A6-449E-4735-9EB6-CAD101281ABF}" type="presParOf" srcId="{728262E8-5B9C-4095-8DD3-D0F2067FF6B7}" destId="{7F705B91-38BE-4339-B4BA-A78033D30BA6}" srcOrd="2" destOrd="0" presId="urn:microsoft.com/office/officeart/2008/layout/AlternatingHexagons"/>
    <dgm:cxn modelId="{AF093380-08BD-4288-99D6-FA2BD57A7CFF}" type="presParOf" srcId="{728262E8-5B9C-4095-8DD3-D0F2067FF6B7}" destId="{A942174C-6D4C-45DF-930C-0258D32BDCD5}" srcOrd="3" destOrd="0" presId="urn:microsoft.com/office/officeart/2008/layout/AlternatingHexagons"/>
    <dgm:cxn modelId="{59CCB1E2-6470-4C04-A28E-387CCFEC3EEA}" type="presParOf" srcId="{728262E8-5B9C-4095-8DD3-D0F2067FF6B7}" destId="{A4768D01-9A99-470A-A65A-4B68CF82CAE3}" srcOrd="4" destOrd="0" presId="urn:microsoft.com/office/officeart/2008/layout/AlternatingHexagons"/>
    <dgm:cxn modelId="{CE455A9A-61C6-494E-8C57-8E0587C1E435}" type="presParOf" srcId="{B9232D3C-EF42-43FF-B533-5B50B931374B}" destId="{712A7BD5-E148-45EB-9526-FEFB93B23D57}" srcOrd="3" destOrd="0" presId="urn:microsoft.com/office/officeart/2008/layout/AlternatingHexagons"/>
    <dgm:cxn modelId="{EBDB2A81-F735-491E-B650-3BD49A9CF4D9}" type="presParOf" srcId="{B9232D3C-EF42-43FF-B533-5B50B931374B}" destId="{44D9768A-F6F2-4EEB-B079-4CEA87673227}" srcOrd="4" destOrd="0" presId="urn:microsoft.com/office/officeart/2008/layout/AlternatingHexagons"/>
    <dgm:cxn modelId="{15DEAA9F-8771-4E77-A45B-17DF7F5E56C7}" type="presParOf" srcId="{44D9768A-F6F2-4EEB-B079-4CEA87673227}" destId="{21923E74-C130-4E1D-ACD8-5EAF7C499B85}" srcOrd="0" destOrd="0" presId="urn:microsoft.com/office/officeart/2008/layout/AlternatingHexagons"/>
    <dgm:cxn modelId="{086DA2D4-84ED-4F8D-84B2-F1C7B865B059}" type="presParOf" srcId="{44D9768A-F6F2-4EEB-B079-4CEA87673227}" destId="{2994FDA2-8ED0-49FF-99A6-D08C411A00AE}" srcOrd="1" destOrd="0" presId="urn:microsoft.com/office/officeart/2008/layout/AlternatingHexagons"/>
    <dgm:cxn modelId="{A01357B9-9F41-49EC-81F3-742565E04512}" type="presParOf" srcId="{44D9768A-F6F2-4EEB-B079-4CEA87673227}" destId="{483B8F60-A3E7-40A6-9E14-8098FC5FC210}" srcOrd="2" destOrd="0" presId="urn:microsoft.com/office/officeart/2008/layout/AlternatingHexagons"/>
    <dgm:cxn modelId="{A051446C-3692-43EA-8DF2-873EAEDC66A3}" type="presParOf" srcId="{44D9768A-F6F2-4EEB-B079-4CEA87673227}" destId="{5FAA6CAB-71C7-4F51-9B4A-B2F43A53BB5B}" srcOrd="3" destOrd="0" presId="urn:microsoft.com/office/officeart/2008/layout/AlternatingHexagons"/>
    <dgm:cxn modelId="{89669901-0123-4A93-A30D-CE318BE1D518}" type="presParOf" srcId="{44D9768A-F6F2-4EEB-B079-4CEA87673227}" destId="{DA4BE27E-A6FD-43F2-B12D-5CD56DFE48E8}"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8D0550-F0AE-4F47-A764-7F5184DBA345}" type="doc">
      <dgm:prSet loTypeId="urn:microsoft.com/office/officeart/2005/8/layout/arrow2" loCatId="process" qsTypeId="urn:microsoft.com/office/officeart/2005/8/quickstyle/simple1" qsCatId="simple" csTypeId="urn:microsoft.com/office/officeart/2005/8/colors/accent1_2" csCatId="accent1" phldr="1"/>
      <dgm:spPr/>
    </dgm:pt>
    <dgm:pt modelId="{A98035ED-767A-47E9-862B-A6071D67B112}">
      <dgm:prSet phldrT="[Text]" custT="1"/>
      <dgm:spPr/>
      <dgm:t>
        <a:bodyPr/>
        <a:lstStyle/>
        <a:p>
          <a:r>
            <a:rPr lang="en-AU" sz="1800" b="1"/>
            <a:t>Ideation </a:t>
          </a:r>
          <a:r>
            <a:rPr lang="en-AU" sz="1800"/>
            <a:t>- </a:t>
          </a:r>
          <a:r>
            <a:rPr lang="en-AU" sz="1500" b="0"/>
            <a:t>candidate selection </a:t>
          </a:r>
          <a:r>
            <a:rPr lang="en-AU" sz="1500"/>
            <a:t>identify a clear viable business problem</a:t>
          </a:r>
        </a:p>
      </dgm:t>
    </dgm:pt>
    <dgm:pt modelId="{FA9BF32C-9F0E-4D6A-ABE0-719FE8C271E7}" type="parTrans" cxnId="{C55BEC9B-85DE-4961-AF55-A5D4554360C0}">
      <dgm:prSet/>
      <dgm:spPr/>
      <dgm:t>
        <a:bodyPr/>
        <a:lstStyle/>
        <a:p>
          <a:endParaRPr lang="en-AU"/>
        </a:p>
      </dgm:t>
    </dgm:pt>
    <dgm:pt modelId="{D1EBF9B9-2BF9-45D5-B70D-F7E3DCE62658}" type="sibTrans" cxnId="{C55BEC9B-85DE-4961-AF55-A5D4554360C0}">
      <dgm:prSet/>
      <dgm:spPr/>
      <dgm:t>
        <a:bodyPr/>
        <a:lstStyle/>
        <a:p>
          <a:endParaRPr lang="en-AU"/>
        </a:p>
      </dgm:t>
    </dgm:pt>
    <dgm:pt modelId="{CAEA4ED5-9D12-4D35-B946-64DFEDB9D997}">
      <dgm:prSet phldrT="[Text]" custT="1"/>
      <dgm:spPr/>
      <dgm:t>
        <a:bodyPr/>
        <a:lstStyle/>
        <a:p>
          <a:r>
            <a:rPr lang="en-AU" sz="1800" b="1"/>
            <a:t>Data Readiness </a:t>
          </a:r>
          <a:r>
            <a:rPr lang="en-AU" sz="2300"/>
            <a:t>– </a:t>
          </a:r>
          <a:r>
            <a:rPr lang="en-AU" sz="1500"/>
            <a:t>availability of quality, cleansed and secure data </a:t>
          </a:r>
        </a:p>
      </dgm:t>
    </dgm:pt>
    <dgm:pt modelId="{9BAC6825-21F5-4458-B4CE-EC71C7E69FB1}" type="parTrans" cxnId="{CA050DE5-A269-4870-AD63-87338127A7E8}">
      <dgm:prSet/>
      <dgm:spPr/>
      <dgm:t>
        <a:bodyPr/>
        <a:lstStyle/>
        <a:p>
          <a:endParaRPr lang="en-AU"/>
        </a:p>
      </dgm:t>
    </dgm:pt>
    <dgm:pt modelId="{D56DDBC8-4048-4114-B0F1-93A056754825}" type="sibTrans" cxnId="{CA050DE5-A269-4870-AD63-87338127A7E8}">
      <dgm:prSet/>
      <dgm:spPr/>
      <dgm:t>
        <a:bodyPr/>
        <a:lstStyle/>
        <a:p>
          <a:endParaRPr lang="en-AU"/>
        </a:p>
      </dgm:t>
    </dgm:pt>
    <dgm:pt modelId="{A634FCA3-20A4-4A2A-AB25-D44C3DEEBE50}">
      <dgm:prSet phldrT="[Text]" custT="1"/>
      <dgm:spPr/>
      <dgm:t>
        <a:bodyPr/>
        <a:lstStyle/>
        <a:p>
          <a:r>
            <a:rPr lang="en-AU" sz="1800" b="1"/>
            <a:t>MVBC </a:t>
          </a:r>
          <a:r>
            <a:rPr lang="en-AU" sz="1800"/>
            <a:t> –</a:t>
          </a:r>
          <a:r>
            <a:rPr lang="en-AU" sz="2300"/>
            <a:t> </a:t>
          </a:r>
          <a:r>
            <a:rPr lang="en-AU" sz="1500"/>
            <a:t>establish a Minimum Viable Business Case as a Proof of Concept (PoC) leading to a Pilot. </a:t>
          </a:r>
        </a:p>
      </dgm:t>
    </dgm:pt>
    <dgm:pt modelId="{C13A2FAD-D45D-46C9-9819-BA9FBBE65DD8}" type="parTrans" cxnId="{963C06AB-4544-40F9-8A2F-122D51DE3EAD}">
      <dgm:prSet/>
      <dgm:spPr/>
      <dgm:t>
        <a:bodyPr/>
        <a:lstStyle/>
        <a:p>
          <a:endParaRPr lang="en-AU"/>
        </a:p>
      </dgm:t>
    </dgm:pt>
    <dgm:pt modelId="{1D8210F1-28FF-4B83-8330-67217741E102}" type="sibTrans" cxnId="{963C06AB-4544-40F9-8A2F-122D51DE3EAD}">
      <dgm:prSet/>
      <dgm:spPr/>
      <dgm:t>
        <a:bodyPr/>
        <a:lstStyle/>
        <a:p>
          <a:endParaRPr lang="en-AU"/>
        </a:p>
      </dgm:t>
    </dgm:pt>
    <dgm:pt modelId="{4EF65E9C-B991-4535-B092-3E7AE5BEFA0F}" type="pres">
      <dgm:prSet presAssocID="{CF8D0550-F0AE-4F47-A764-7F5184DBA345}" presName="arrowDiagram" presStyleCnt="0">
        <dgm:presLayoutVars>
          <dgm:chMax val="5"/>
          <dgm:dir/>
          <dgm:resizeHandles val="exact"/>
        </dgm:presLayoutVars>
      </dgm:prSet>
      <dgm:spPr/>
    </dgm:pt>
    <dgm:pt modelId="{CD4A8D44-0310-4A02-87FC-4705A2C1E327}" type="pres">
      <dgm:prSet presAssocID="{CF8D0550-F0AE-4F47-A764-7F5184DBA345}" presName="arrow" presStyleLbl="bgShp" presStyleIdx="0" presStyleCnt="1"/>
      <dgm:spPr>
        <a:gradFill rotWithShape="0">
          <a:gsLst>
            <a:gs pos="24000">
              <a:srgbClr val="86CCEC"/>
            </a:gs>
            <a:gs pos="53000">
              <a:schemeClr val="accent1">
                <a:lumMod val="5000"/>
                <a:lumOff val="95000"/>
              </a:schemeClr>
            </a:gs>
            <a:gs pos="100000">
              <a:srgbClr val="91D0EE"/>
            </a:gs>
            <a:gs pos="73000">
              <a:schemeClr val="accent1">
                <a:lumMod val="30000"/>
                <a:lumOff val="70000"/>
              </a:schemeClr>
            </a:gs>
          </a:gsLst>
          <a:lin ang="5400000" scaled="1"/>
        </a:gradFill>
      </dgm:spPr>
    </dgm:pt>
    <dgm:pt modelId="{A3A00E84-CE26-4ABD-8599-D8F344424893}" type="pres">
      <dgm:prSet presAssocID="{CF8D0550-F0AE-4F47-A764-7F5184DBA345}" presName="arrowDiagram3" presStyleCnt="0"/>
      <dgm:spPr/>
    </dgm:pt>
    <dgm:pt modelId="{3A67B0AC-823C-4EE1-9253-278D2A618213}" type="pres">
      <dgm:prSet presAssocID="{A98035ED-767A-47E9-862B-A6071D67B112}" presName="bullet3a" presStyleLbl="node1" presStyleIdx="0" presStyleCnt="3"/>
      <dgm:spPr>
        <a:solidFill>
          <a:schemeClr val="accent3">
            <a:lumMod val="40000"/>
            <a:lumOff val="60000"/>
          </a:schemeClr>
        </a:solidFill>
      </dgm:spPr>
    </dgm:pt>
    <dgm:pt modelId="{8345B0C3-4A56-4549-AA64-85EF5D6C4221}" type="pres">
      <dgm:prSet presAssocID="{A98035ED-767A-47E9-862B-A6071D67B112}" presName="textBox3a" presStyleLbl="revTx" presStyleIdx="0" presStyleCnt="3">
        <dgm:presLayoutVars>
          <dgm:bulletEnabled val="1"/>
        </dgm:presLayoutVars>
      </dgm:prSet>
      <dgm:spPr/>
    </dgm:pt>
    <dgm:pt modelId="{77DA8402-9C38-4754-8928-EB9E1360D5C5}" type="pres">
      <dgm:prSet presAssocID="{CAEA4ED5-9D12-4D35-B946-64DFEDB9D997}" presName="bullet3b" presStyleLbl="node1" presStyleIdx="1" presStyleCnt="3"/>
      <dgm:spPr>
        <a:solidFill>
          <a:schemeClr val="accent3">
            <a:lumMod val="60000"/>
            <a:lumOff val="40000"/>
          </a:schemeClr>
        </a:solidFill>
      </dgm:spPr>
    </dgm:pt>
    <dgm:pt modelId="{B472B222-E2BB-46A0-AF58-702B674022FC}" type="pres">
      <dgm:prSet presAssocID="{CAEA4ED5-9D12-4D35-B946-64DFEDB9D997}" presName="textBox3b" presStyleLbl="revTx" presStyleIdx="1" presStyleCnt="3">
        <dgm:presLayoutVars>
          <dgm:bulletEnabled val="1"/>
        </dgm:presLayoutVars>
      </dgm:prSet>
      <dgm:spPr/>
    </dgm:pt>
    <dgm:pt modelId="{CDFF39BC-AE43-456D-8F50-DD6D887E3D27}" type="pres">
      <dgm:prSet presAssocID="{A634FCA3-20A4-4A2A-AB25-D44C3DEEBE50}" presName="bullet3c" presStyleLbl="node1" presStyleIdx="2" presStyleCnt="3"/>
      <dgm:spPr>
        <a:solidFill>
          <a:srgbClr val="00B050"/>
        </a:solidFill>
      </dgm:spPr>
    </dgm:pt>
    <dgm:pt modelId="{11DB16A5-7F1B-43D5-BBE6-33D0EDEFDB26}" type="pres">
      <dgm:prSet presAssocID="{A634FCA3-20A4-4A2A-AB25-D44C3DEEBE50}" presName="textBox3c" presStyleLbl="revTx" presStyleIdx="2" presStyleCnt="3">
        <dgm:presLayoutVars>
          <dgm:bulletEnabled val="1"/>
        </dgm:presLayoutVars>
      </dgm:prSet>
      <dgm:spPr/>
    </dgm:pt>
  </dgm:ptLst>
  <dgm:cxnLst>
    <dgm:cxn modelId="{D44A9A86-C523-4E94-B4CE-0488A46F1989}" type="presOf" srcId="{A98035ED-767A-47E9-862B-A6071D67B112}" destId="{8345B0C3-4A56-4549-AA64-85EF5D6C4221}" srcOrd="0" destOrd="0" presId="urn:microsoft.com/office/officeart/2005/8/layout/arrow2"/>
    <dgm:cxn modelId="{111FD18B-6485-4EAD-8418-BBE29146A0E4}" type="presOf" srcId="{A634FCA3-20A4-4A2A-AB25-D44C3DEEBE50}" destId="{11DB16A5-7F1B-43D5-BBE6-33D0EDEFDB26}" srcOrd="0" destOrd="0" presId="urn:microsoft.com/office/officeart/2005/8/layout/arrow2"/>
    <dgm:cxn modelId="{C24C1799-5455-4F5D-90EE-CF2C2C8432D7}" type="presOf" srcId="{CF8D0550-F0AE-4F47-A764-7F5184DBA345}" destId="{4EF65E9C-B991-4535-B092-3E7AE5BEFA0F}" srcOrd="0" destOrd="0" presId="urn:microsoft.com/office/officeart/2005/8/layout/arrow2"/>
    <dgm:cxn modelId="{C55BEC9B-85DE-4961-AF55-A5D4554360C0}" srcId="{CF8D0550-F0AE-4F47-A764-7F5184DBA345}" destId="{A98035ED-767A-47E9-862B-A6071D67B112}" srcOrd="0" destOrd="0" parTransId="{FA9BF32C-9F0E-4D6A-ABE0-719FE8C271E7}" sibTransId="{D1EBF9B9-2BF9-45D5-B70D-F7E3DCE62658}"/>
    <dgm:cxn modelId="{963C06AB-4544-40F9-8A2F-122D51DE3EAD}" srcId="{CF8D0550-F0AE-4F47-A764-7F5184DBA345}" destId="{A634FCA3-20A4-4A2A-AB25-D44C3DEEBE50}" srcOrd="2" destOrd="0" parTransId="{C13A2FAD-D45D-46C9-9819-BA9FBBE65DD8}" sibTransId="{1D8210F1-28FF-4B83-8330-67217741E102}"/>
    <dgm:cxn modelId="{22B1C7AB-56A8-4EC7-ABCF-6CA0FBA70002}" type="presOf" srcId="{CAEA4ED5-9D12-4D35-B946-64DFEDB9D997}" destId="{B472B222-E2BB-46A0-AF58-702B674022FC}" srcOrd="0" destOrd="0" presId="urn:microsoft.com/office/officeart/2005/8/layout/arrow2"/>
    <dgm:cxn modelId="{CA050DE5-A269-4870-AD63-87338127A7E8}" srcId="{CF8D0550-F0AE-4F47-A764-7F5184DBA345}" destId="{CAEA4ED5-9D12-4D35-B946-64DFEDB9D997}" srcOrd="1" destOrd="0" parTransId="{9BAC6825-21F5-4458-B4CE-EC71C7E69FB1}" sibTransId="{D56DDBC8-4048-4114-B0F1-93A056754825}"/>
    <dgm:cxn modelId="{BEA2EA90-73F0-4574-8EE8-F815CE4DF534}" type="presParOf" srcId="{4EF65E9C-B991-4535-B092-3E7AE5BEFA0F}" destId="{CD4A8D44-0310-4A02-87FC-4705A2C1E327}" srcOrd="0" destOrd="0" presId="urn:microsoft.com/office/officeart/2005/8/layout/arrow2"/>
    <dgm:cxn modelId="{E621DED8-5F59-4B6E-BF5F-8E3E061305F2}" type="presParOf" srcId="{4EF65E9C-B991-4535-B092-3E7AE5BEFA0F}" destId="{A3A00E84-CE26-4ABD-8599-D8F344424893}" srcOrd="1" destOrd="0" presId="urn:microsoft.com/office/officeart/2005/8/layout/arrow2"/>
    <dgm:cxn modelId="{6068162D-E6A8-4FBB-8D9F-55F4CBCE6290}" type="presParOf" srcId="{A3A00E84-CE26-4ABD-8599-D8F344424893}" destId="{3A67B0AC-823C-4EE1-9253-278D2A618213}" srcOrd="0" destOrd="0" presId="urn:microsoft.com/office/officeart/2005/8/layout/arrow2"/>
    <dgm:cxn modelId="{59FE70D1-B587-4816-83DD-0BD5AD75ADFC}" type="presParOf" srcId="{A3A00E84-CE26-4ABD-8599-D8F344424893}" destId="{8345B0C3-4A56-4549-AA64-85EF5D6C4221}" srcOrd="1" destOrd="0" presId="urn:microsoft.com/office/officeart/2005/8/layout/arrow2"/>
    <dgm:cxn modelId="{C7D08A24-5607-424D-BED9-784786674B17}" type="presParOf" srcId="{A3A00E84-CE26-4ABD-8599-D8F344424893}" destId="{77DA8402-9C38-4754-8928-EB9E1360D5C5}" srcOrd="2" destOrd="0" presId="urn:microsoft.com/office/officeart/2005/8/layout/arrow2"/>
    <dgm:cxn modelId="{751ADD1B-D942-4908-8478-62CF9A2EFB77}" type="presParOf" srcId="{A3A00E84-CE26-4ABD-8599-D8F344424893}" destId="{B472B222-E2BB-46A0-AF58-702B674022FC}" srcOrd="3" destOrd="0" presId="urn:microsoft.com/office/officeart/2005/8/layout/arrow2"/>
    <dgm:cxn modelId="{F0C16CD6-8758-42A1-8B52-4AEE9DCCB9CC}" type="presParOf" srcId="{A3A00E84-CE26-4ABD-8599-D8F344424893}" destId="{CDFF39BC-AE43-456D-8F50-DD6D887E3D27}" srcOrd="4" destOrd="0" presId="urn:microsoft.com/office/officeart/2005/8/layout/arrow2"/>
    <dgm:cxn modelId="{023F7861-2D3C-4D1C-A056-95E512324EA1}" type="presParOf" srcId="{A3A00E84-CE26-4ABD-8599-D8F344424893}" destId="{11DB16A5-7F1B-43D5-BBE6-33D0EDEFDB26}" srcOrd="5" destOrd="0" presId="urn:microsoft.com/office/officeart/2005/8/layout/arrow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F7E7DC-AC63-456A-B171-2074BD517E22}" type="doc">
      <dgm:prSet loTypeId="urn:microsoft.com/office/officeart/2011/layout/CircleProcess" loCatId="officeonline" qsTypeId="urn:microsoft.com/office/officeart/2005/8/quickstyle/simple1" qsCatId="simple" csTypeId="urn:microsoft.com/office/officeart/2005/8/colors/accent1_2" csCatId="accent1" phldr="1"/>
      <dgm:spPr/>
      <dgm:t>
        <a:bodyPr/>
        <a:lstStyle/>
        <a:p>
          <a:endParaRPr lang="en-AU"/>
        </a:p>
      </dgm:t>
    </dgm:pt>
    <dgm:pt modelId="{01B07E83-85C9-4067-9985-657F34F094AF}">
      <dgm:prSet phldrT="[Text]"/>
      <dgm:spPr/>
      <dgm:t>
        <a:bodyPr/>
        <a:lstStyle/>
        <a:p>
          <a:r>
            <a:rPr lang="en-AU" b="1"/>
            <a:t>Phase 1</a:t>
          </a:r>
        </a:p>
        <a:p>
          <a:r>
            <a:rPr lang="en-AU"/>
            <a:t>Understand Trends and Organisational Impact</a:t>
          </a:r>
        </a:p>
      </dgm:t>
    </dgm:pt>
    <dgm:pt modelId="{1DFFACA0-6CAC-48C8-90DE-184E4C844F13}" type="parTrans" cxnId="{E5C41EC0-5E41-4F43-8C0D-70FD679AA136}">
      <dgm:prSet/>
      <dgm:spPr/>
      <dgm:t>
        <a:bodyPr/>
        <a:lstStyle/>
        <a:p>
          <a:endParaRPr lang="en-AU"/>
        </a:p>
      </dgm:t>
    </dgm:pt>
    <dgm:pt modelId="{975D28D0-A647-4D15-B4E3-DFB2F08D11C3}" type="sibTrans" cxnId="{E5C41EC0-5E41-4F43-8C0D-70FD679AA136}">
      <dgm:prSet/>
      <dgm:spPr/>
      <dgm:t>
        <a:bodyPr/>
        <a:lstStyle/>
        <a:p>
          <a:endParaRPr lang="en-AU"/>
        </a:p>
      </dgm:t>
    </dgm:pt>
    <dgm:pt modelId="{FDDCCA24-5DE1-4A47-ADD0-C5B70D0849A5}">
      <dgm:prSet phldrT="[Text]"/>
      <dgm:spPr/>
      <dgm:t>
        <a:bodyPr/>
        <a:lstStyle/>
        <a:p>
          <a:r>
            <a:rPr lang="en-AU" b="1"/>
            <a:t>Phase 2</a:t>
          </a:r>
        </a:p>
        <a:p>
          <a:r>
            <a:rPr lang="en-AU"/>
            <a:t>Examine Use Cases and Identify a Purpose</a:t>
          </a:r>
        </a:p>
      </dgm:t>
    </dgm:pt>
    <dgm:pt modelId="{82EB9DDF-E5BA-47BC-9768-3FA88685B141}" type="parTrans" cxnId="{276C1CC0-4C94-41FD-B6F0-8E6173A3B77F}">
      <dgm:prSet/>
      <dgm:spPr/>
      <dgm:t>
        <a:bodyPr/>
        <a:lstStyle/>
        <a:p>
          <a:endParaRPr lang="en-AU"/>
        </a:p>
      </dgm:t>
    </dgm:pt>
    <dgm:pt modelId="{4B9DBBF0-1242-48C5-9AE9-874183975B58}" type="sibTrans" cxnId="{276C1CC0-4C94-41FD-B6F0-8E6173A3B77F}">
      <dgm:prSet/>
      <dgm:spPr/>
      <dgm:t>
        <a:bodyPr/>
        <a:lstStyle/>
        <a:p>
          <a:endParaRPr lang="en-AU"/>
        </a:p>
      </dgm:t>
    </dgm:pt>
    <dgm:pt modelId="{6914B8C7-C19E-404A-A07F-2E5A05D2395D}">
      <dgm:prSet phldrT="[Text]"/>
      <dgm:spPr>
        <a:solidFill>
          <a:srgbClr val="92D050">
            <a:alpha val="90000"/>
          </a:srgbClr>
        </a:solidFill>
      </dgm:spPr>
      <dgm:t>
        <a:bodyPr/>
        <a:lstStyle/>
        <a:p>
          <a:r>
            <a:rPr lang="en-AU" b="1"/>
            <a:t>Phase 3 </a:t>
          </a:r>
        </a:p>
        <a:p>
          <a:r>
            <a:rPr lang="en-AU"/>
            <a:t>Solution Ideation</a:t>
          </a:r>
        </a:p>
      </dgm:t>
    </dgm:pt>
    <dgm:pt modelId="{CE5FE428-772C-4E2C-B2CF-0403962BCD22}" type="parTrans" cxnId="{331402D1-5FCA-4A78-B8FC-90F7DCEF1C8D}">
      <dgm:prSet/>
      <dgm:spPr/>
      <dgm:t>
        <a:bodyPr/>
        <a:lstStyle/>
        <a:p>
          <a:endParaRPr lang="en-AU"/>
        </a:p>
      </dgm:t>
    </dgm:pt>
    <dgm:pt modelId="{8D4F6CCA-C91C-46EE-8A0E-C149082C00FD}" type="sibTrans" cxnId="{331402D1-5FCA-4A78-B8FC-90F7DCEF1C8D}">
      <dgm:prSet/>
      <dgm:spPr/>
      <dgm:t>
        <a:bodyPr/>
        <a:lstStyle/>
        <a:p>
          <a:endParaRPr lang="en-AU"/>
        </a:p>
      </dgm:t>
    </dgm:pt>
    <dgm:pt modelId="{AC7FA45E-4C7E-4BD6-A837-BAD2B5C2B284}" type="pres">
      <dgm:prSet presAssocID="{F5F7E7DC-AC63-456A-B171-2074BD517E22}" presName="Name0" presStyleCnt="0">
        <dgm:presLayoutVars>
          <dgm:chMax val="11"/>
          <dgm:chPref val="11"/>
          <dgm:dir/>
          <dgm:resizeHandles/>
        </dgm:presLayoutVars>
      </dgm:prSet>
      <dgm:spPr/>
    </dgm:pt>
    <dgm:pt modelId="{BF4AC74D-08BD-46D7-808C-9C57E9911010}" type="pres">
      <dgm:prSet presAssocID="{6914B8C7-C19E-404A-A07F-2E5A05D2395D}" presName="Accent3" presStyleCnt="0"/>
      <dgm:spPr/>
    </dgm:pt>
    <dgm:pt modelId="{B2271C4E-3C0E-4AB4-B5CB-99B2348AA410}" type="pres">
      <dgm:prSet presAssocID="{6914B8C7-C19E-404A-A07F-2E5A05D2395D}" presName="Accent" presStyleLbl="node1" presStyleIdx="0" presStyleCnt="3"/>
      <dgm:spPr/>
    </dgm:pt>
    <dgm:pt modelId="{9A72E6F6-4021-4AAC-8244-E19359EB1C2E}" type="pres">
      <dgm:prSet presAssocID="{6914B8C7-C19E-404A-A07F-2E5A05D2395D}" presName="ParentBackground3" presStyleCnt="0"/>
      <dgm:spPr/>
    </dgm:pt>
    <dgm:pt modelId="{E8F2FF05-7F35-41A7-9DE8-244BF5615E71}" type="pres">
      <dgm:prSet presAssocID="{6914B8C7-C19E-404A-A07F-2E5A05D2395D}" presName="ParentBackground" presStyleLbl="fgAcc1" presStyleIdx="0" presStyleCnt="3"/>
      <dgm:spPr/>
    </dgm:pt>
    <dgm:pt modelId="{3EA5A59C-5CB9-46BB-8AC8-7D5E606A9D1D}" type="pres">
      <dgm:prSet presAssocID="{6914B8C7-C19E-404A-A07F-2E5A05D2395D}" presName="Parent3" presStyleLbl="revTx" presStyleIdx="0" presStyleCnt="0">
        <dgm:presLayoutVars>
          <dgm:chMax val="1"/>
          <dgm:chPref val="1"/>
          <dgm:bulletEnabled val="1"/>
        </dgm:presLayoutVars>
      </dgm:prSet>
      <dgm:spPr/>
    </dgm:pt>
    <dgm:pt modelId="{149D2C73-B5B3-4BDD-B6D6-A0BB6328B4EA}" type="pres">
      <dgm:prSet presAssocID="{FDDCCA24-5DE1-4A47-ADD0-C5B70D0849A5}" presName="Accent2" presStyleCnt="0"/>
      <dgm:spPr/>
    </dgm:pt>
    <dgm:pt modelId="{A841EBB6-A449-493D-A534-EA911EF74504}" type="pres">
      <dgm:prSet presAssocID="{FDDCCA24-5DE1-4A47-ADD0-C5B70D0849A5}" presName="Accent" presStyleLbl="node1" presStyleIdx="1" presStyleCnt="3"/>
      <dgm:spPr>
        <a:solidFill>
          <a:schemeClr val="accent2">
            <a:lumMod val="40000"/>
            <a:lumOff val="60000"/>
          </a:schemeClr>
        </a:solidFill>
      </dgm:spPr>
    </dgm:pt>
    <dgm:pt modelId="{F2C807A1-08CC-431B-8F59-65A9B9648833}" type="pres">
      <dgm:prSet presAssocID="{FDDCCA24-5DE1-4A47-ADD0-C5B70D0849A5}" presName="ParentBackground2" presStyleCnt="0"/>
      <dgm:spPr/>
    </dgm:pt>
    <dgm:pt modelId="{D3F841A1-6611-444B-AA09-1BF829355617}" type="pres">
      <dgm:prSet presAssocID="{FDDCCA24-5DE1-4A47-ADD0-C5B70D0849A5}" presName="ParentBackground" presStyleLbl="fgAcc1" presStyleIdx="1" presStyleCnt="3"/>
      <dgm:spPr/>
    </dgm:pt>
    <dgm:pt modelId="{1A3D2D7F-6F88-4030-BB07-47A51D63BF4B}" type="pres">
      <dgm:prSet presAssocID="{FDDCCA24-5DE1-4A47-ADD0-C5B70D0849A5}" presName="Parent2" presStyleLbl="revTx" presStyleIdx="0" presStyleCnt="0">
        <dgm:presLayoutVars>
          <dgm:chMax val="1"/>
          <dgm:chPref val="1"/>
          <dgm:bulletEnabled val="1"/>
        </dgm:presLayoutVars>
      </dgm:prSet>
      <dgm:spPr/>
    </dgm:pt>
    <dgm:pt modelId="{D1DA7374-EE04-4F98-A553-9C9AAB93054E}" type="pres">
      <dgm:prSet presAssocID="{01B07E83-85C9-4067-9985-657F34F094AF}" presName="Accent1" presStyleCnt="0"/>
      <dgm:spPr/>
    </dgm:pt>
    <dgm:pt modelId="{9B5E8C6A-DC73-424A-AFF7-EEF86E1FA5FA}" type="pres">
      <dgm:prSet presAssocID="{01B07E83-85C9-4067-9985-657F34F094AF}" presName="Accent" presStyleLbl="node1" presStyleIdx="2" presStyleCnt="3"/>
      <dgm:spPr/>
    </dgm:pt>
    <dgm:pt modelId="{C4E43996-6633-466B-A082-B747EB601D75}" type="pres">
      <dgm:prSet presAssocID="{01B07E83-85C9-4067-9985-657F34F094AF}" presName="ParentBackground1" presStyleCnt="0"/>
      <dgm:spPr/>
    </dgm:pt>
    <dgm:pt modelId="{98C17898-1B24-4AC7-993A-2F37CEB30A34}" type="pres">
      <dgm:prSet presAssocID="{01B07E83-85C9-4067-9985-657F34F094AF}" presName="ParentBackground" presStyleLbl="fgAcc1" presStyleIdx="2" presStyleCnt="3"/>
      <dgm:spPr/>
    </dgm:pt>
    <dgm:pt modelId="{F46BCBF2-B088-4E66-B050-89C364E2F581}" type="pres">
      <dgm:prSet presAssocID="{01B07E83-85C9-4067-9985-657F34F094AF}" presName="Parent1" presStyleLbl="revTx" presStyleIdx="0" presStyleCnt="0">
        <dgm:presLayoutVars>
          <dgm:chMax val="1"/>
          <dgm:chPref val="1"/>
          <dgm:bulletEnabled val="1"/>
        </dgm:presLayoutVars>
      </dgm:prSet>
      <dgm:spPr/>
    </dgm:pt>
  </dgm:ptLst>
  <dgm:cxnLst>
    <dgm:cxn modelId="{5AF94A25-4176-4248-8538-697BDFEAEAFF}" type="presOf" srcId="{FDDCCA24-5DE1-4A47-ADD0-C5B70D0849A5}" destId="{D3F841A1-6611-444B-AA09-1BF829355617}" srcOrd="0" destOrd="0" presId="urn:microsoft.com/office/officeart/2011/layout/CircleProcess"/>
    <dgm:cxn modelId="{D0F2033C-66F9-48A4-B8CE-1F82B9BFB007}" type="presOf" srcId="{FDDCCA24-5DE1-4A47-ADD0-C5B70D0849A5}" destId="{1A3D2D7F-6F88-4030-BB07-47A51D63BF4B}" srcOrd="1" destOrd="0" presId="urn:microsoft.com/office/officeart/2011/layout/CircleProcess"/>
    <dgm:cxn modelId="{C0486C5B-DBB4-4CC0-94AF-A1BF53BC87A0}" type="presOf" srcId="{F5F7E7DC-AC63-456A-B171-2074BD517E22}" destId="{AC7FA45E-4C7E-4BD6-A837-BAD2B5C2B284}" srcOrd="0" destOrd="0" presId="urn:microsoft.com/office/officeart/2011/layout/CircleProcess"/>
    <dgm:cxn modelId="{3652339E-EEC3-47C3-AEEB-72DC152CA2CB}" type="presOf" srcId="{6914B8C7-C19E-404A-A07F-2E5A05D2395D}" destId="{3EA5A59C-5CB9-46BB-8AC8-7D5E606A9D1D}" srcOrd="1" destOrd="0" presId="urn:microsoft.com/office/officeart/2011/layout/CircleProcess"/>
    <dgm:cxn modelId="{362B1FA9-FE11-4577-9DC2-91069C7C6EDA}" type="presOf" srcId="{01B07E83-85C9-4067-9985-657F34F094AF}" destId="{98C17898-1B24-4AC7-993A-2F37CEB30A34}" srcOrd="0" destOrd="0" presId="urn:microsoft.com/office/officeart/2011/layout/CircleProcess"/>
    <dgm:cxn modelId="{B3695DB4-CB88-4349-85C7-3ADE40135BCE}" type="presOf" srcId="{6914B8C7-C19E-404A-A07F-2E5A05D2395D}" destId="{E8F2FF05-7F35-41A7-9DE8-244BF5615E71}" srcOrd="0" destOrd="0" presId="urn:microsoft.com/office/officeart/2011/layout/CircleProcess"/>
    <dgm:cxn modelId="{276C1CC0-4C94-41FD-B6F0-8E6173A3B77F}" srcId="{F5F7E7DC-AC63-456A-B171-2074BD517E22}" destId="{FDDCCA24-5DE1-4A47-ADD0-C5B70D0849A5}" srcOrd="1" destOrd="0" parTransId="{82EB9DDF-E5BA-47BC-9768-3FA88685B141}" sibTransId="{4B9DBBF0-1242-48C5-9AE9-874183975B58}"/>
    <dgm:cxn modelId="{E5C41EC0-5E41-4F43-8C0D-70FD679AA136}" srcId="{F5F7E7DC-AC63-456A-B171-2074BD517E22}" destId="{01B07E83-85C9-4067-9985-657F34F094AF}" srcOrd="0" destOrd="0" parTransId="{1DFFACA0-6CAC-48C8-90DE-184E4C844F13}" sibTransId="{975D28D0-A647-4D15-B4E3-DFB2F08D11C3}"/>
    <dgm:cxn modelId="{331402D1-5FCA-4A78-B8FC-90F7DCEF1C8D}" srcId="{F5F7E7DC-AC63-456A-B171-2074BD517E22}" destId="{6914B8C7-C19E-404A-A07F-2E5A05D2395D}" srcOrd="2" destOrd="0" parTransId="{CE5FE428-772C-4E2C-B2CF-0403962BCD22}" sibTransId="{8D4F6CCA-C91C-46EE-8A0E-C149082C00FD}"/>
    <dgm:cxn modelId="{F05BDBE4-8F0B-4F87-952D-DD542843DEF9}" type="presOf" srcId="{01B07E83-85C9-4067-9985-657F34F094AF}" destId="{F46BCBF2-B088-4E66-B050-89C364E2F581}" srcOrd="1" destOrd="0" presId="urn:microsoft.com/office/officeart/2011/layout/CircleProcess"/>
    <dgm:cxn modelId="{40A7A797-7247-4E41-9EB5-FFAF1D1C4DFA}" type="presParOf" srcId="{AC7FA45E-4C7E-4BD6-A837-BAD2B5C2B284}" destId="{BF4AC74D-08BD-46D7-808C-9C57E9911010}" srcOrd="0" destOrd="0" presId="urn:microsoft.com/office/officeart/2011/layout/CircleProcess"/>
    <dgm:cxn modelId="{B07F09D7-8170-4D8A-9A49-E449591869E8}" type="presParOf" srcId="{BF4AC74D-08BD-46D7-808C-9C57E9911010}" destId="{B2271C4E-3C0E-4AB4-B5CB-99B2348AA410}" srcOrd="0" destOrd="0" presId="urn:microsoft.com/office/officeart/2011/layout/CircleProcess"/>
    <dgm:cxn modelId="{4C5F33B9-444C-477C-9586-EE49ED9642E3}" type="presParOf" srcId="{AC7FA45E-4C7E-4BD6-A837-BAD2B5C2B284}" destId="{9A72E6F6-4021-4AAC-8244-E19359EB1C2E}" srcOrd="1" destOrd="0" presId="urn:microsoft.com/office/officeart/2011/layout/CircleProcess"/>
    <dgm:cxn modelId="{BE02CA6F-4625-485B-ACD4-2BFE17160FDA}" type="presParOf" srcId="{9A72E6F6-4021-4AAC-8244-E19359EB1C2E}" destId="{E8F2FF05-7F35-41A7-9DE8-244BF5615E71}" srcOrd="0" destOrd="0" presId="urn:microsoft.com/office/officeart/2011/layout/CircleProcess"/>
    <dgm:cxn modelId="{77EE0F4F-6CFA-4B54-B6F9-ED5EC7D62D4D}" type="presParOf" srcId="{AC7FA45E-4C7E-4BD6-A837-BAD2B5C2B284}" destId="{3EA5A59C-5CB9-46BB-8AC8-7D5E606A9D1D}" srcOrd="2" destOrd="0" presId="urn:microsoft.com/office/officeart/2011/layout/CircleProcess"/>
    <dgm:cxn modelId="{07A59E7F-B626-46FC-ABD5-192AE554FF3C}" type="presParOf" srcId="{AC7FA45E-4C7E-4BD6-A837-BAD2B5C2B284}" destId="{149D2C73-B5B3-4BDD-B6D6-A0BB6328B4EA}" srcOrd="3" destOrd="0" presId="urn:microsoft.com/office/officeart/2011/layout/CircleProcess"/>
    <dgm:cxn modelId="{959C98EB-037A-499A-97D6-AB6D2BFC0122}" type="presParOf" srcId="{149D2C73-B5B3-4BDD-B6D6-A0BB6328B4EA}" destId="{A841EBB6-A449-493D-A534-EA911EF74504}" srcOrd="0" destOrd="0" presId="urn:microsoft.com/office/officeart/2011/layout/CircleProcess"/>
    <dgm:cxn modelId="{18D8F4E3-DEFC-410F-82F0-C0C059B0E0E8}" type="presParOf" srcId="{AC7FA45E-4C7E-4BD6-A837-BAD2B5C2B284}" destId="{F2C807A1-08CC-431B-8F59-65A9B9648833}" srcOrd="4" destOrd="0" presId="urn:microsoft.com/office/officeart/2011/layout/CircleProcess"/>
    <dgm:cxn modelId="{8C498193-1C74-4A08-B695-E733C7AF1861}" type="presParOf" srcId="{F2C807A1-08CC-431B-8F59-65A9B9648833}" destId="{D3F841A1-6611-444B-AA09-1BF829355617}" srcOrd="0" destOrd="0" presId="urn:microsoft.com/office/officeart/2011/layout/CircleProcess"/>
    <dgm:cxn modelId="{FC8A339D-DAE8-4350-96A1-695E5A6459A9}" type="presParOf" srcId="{AC7FA45E-4C7E-4BD6-A837-BAD2B5C2B284}" destId="{1A3D2D7F-6F88-4030-BB07-47A51D63BF4B}" srcOrd="5" destOrd="0" presId="urn:microsoft.com/office/officeart/2011/layout/CircleProcess"/>
    <dgm:cxn modelId="{5A07548C-2674-4374-BA88-41494BAD3034}" type="presParOf" srcId="{AC7FA45E-4C7E-4BD6-A837-BAD2B5C2B284}" destId="{D1DA7374-EE04-4F98-A553-9C9AAB93054E}" srcOrd="6" destOrd="0" presId="urn:microsoft.com/office/officeart/2011/layout/CircleProcess"/>
    <dgm:cxn modelId="{CDBB4A0C-968E-4675-8DBF-21C711422E15}" type="presParOf" srcId="{D1DA7374-EE04-4F98-A553-9C9AAB93054E}" destId="{9B5E8C6A-DC73-424A-AFF7-EEF86E1FA5FA}" srcOrd="0" destOrd="0" presId="urn:microsoft.com/office/officeart/2011/layout/CircleProcess"/>
    <dgm:cxn modelId="{88E2F0B3-781C-4EEF-9FCF-739BBB01D092}" type="presParOf" srcId="{AC7FA45E-4C7E-4BD6-A837-BAD2B5C2B284}" destId="{C4E43996-6633-466B-A082-B747EB601D75}" srcOrd="7" destOrd="0" presId="urn:microsoft.com/office/officeart/2011/layout/CircleProcess"/>
    <dgm:cxn modelId="{D2BD8239-F389-4A58-ADF9-BAED3B8E2B19}" type="presParOf" srcId="{C4E43996-6633-466B-A082-B747EB601D75}" destId="{98C17898-1B24-4AC7-993A-2F37CEB30A34}" srcOrd="0" destOrd="0" presId="urn:microsoft.com/office/officeart/2011/layout/CircleProcess"/>
    <dgm:cxn modelId="{47C602DE-677A-4583-A4CE-4173F8297D2C}" type="presParOf" srcId="{AC7FA45E-4C7E-4BD6-A837-BAD2B5C2B284}" destId="{F46BCBF2-B088-4E66-B050-89C364E2F581}" srcOrd="8" destOrd="0" presId="urn:microsoft.com/office/officeart/2011/layout/CircleProcess"/>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61AD2D4-C08B-4538-A7CC-F7C79FF0EF38}"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7EDE53ED-B882-4B64-A926-42203C0EC073}">
      <dgm:prSet/>
      <dgm:spPr/>
      <dgm:t>
        <a:bodyPr/>
        <a:lstStyle/>
        <a:p>
          <a:pPr>
            <a:lnSpc>
              <a:spcPct val="100000"/>
            </a:lnSpc>
            <a:defRPr b="1"/>
          </a:pPr>
          <a:r>
            <a:rPr lang="en-US" b="1" i="0">
              <a:solidFill>
                <a:schemeClr val="tx2">
                  <a:lumMod val="75000"/>
                  <a:lumOff val="25000"/>
                </a:schemeClr>
              </a:solidFill>
            </a:rPr>
            <a:t>Immediate Implementation Actions (0-3 months):</a:t>
          </a:r>
          <a:endParaRPr lang="en-US" b="1">
            <a:solidFill>
              <a:schemeClr val="tx2">
                <a:lumMod val="75000"/>
                <a:lumOff val="25000"/>
              </a:schemeClr>
            </a:solidFill>
          </a:endParaRPr>
        </a:p>
      </dgm:t>
    </dgm:pt>
    <dgm:pt modelId="{512B1211-4776-47FF-ABAA-B3825B7BAB0F}" type="parTrans" cxnId="{3F175F26-1A4E-4295-A033-62BA654CA9F0}">
      <dgm:prSet/>
      <dgm:spPr/>
      <dgm:t>
        <a:bodyPr/>
        <a:lstStyle/>
        <a:p>
          <a:endParaRPr lang="en-US"/>
        </a:p>
      </dgm:t>
    </dgm:pt>
    <dgm:pt modelId="{A9EBAED5-3385-4074-87BE-01DCD11FE765}" type="sibTrans" cxnId="{3F175F26-1A4E-4295-A033-62BA654CA9F0}">
      <dgm:prSet/>
      <dgm:spPr/>
      <dgm:t>
        <a:bodyPr/>
        <a:lstStyle/>
        <a:p>
          <a:endParaRPr lang="en-US"/>
        </a:p>
      </dgm:t>
    </dgm:pt>
    <dgm:pt modelId="{DD135C67-E9F7-43D0-8D5D-C6DAE656A71D}">
      <dgm:prSet custT="1"/>
      <dgm:spPr/>
      <dgm:t>
        <a:bodyPr/>
        <a:lstStyle/>
        <a:p>
          <a:pPr>
            <a:lnSpc>
              <a:spcPct val="100000"/>
            </a:lnSpc>
            <a:buFontTx/>
            <a:buNone/>
          </a:pPr>
          <a:r>
            <a:rPr lang="en-US" sz="1400" b="1" i="0"/>
            <a:t>1. </a:t>
          </a:r>
          <a:r>
            <a:rPr lang="en-US" sz="1400" b="0" i="0"/>
            <a:t>Conduct comprehensive AI risk assessments using Risk (</a:t>
          </a:r>
          <a:r>
            <a:rPr lang="en-US" sz="1400" b="0" i="0">
              <a:solidFill>
                <a:schemeClr val="tx2">
                  <a:lumMod val="50000"/>
                  <a:lumOff val="50000"/>
                </a:schemeClr>
              </a:solidFill>
              <a:hlinkClick xmlns:r="http://schemas.openxmlformats.org/officeDocument/2006/relationships" r:id="rId1">
                <a:extLst>
                  <a:ext uri="{A12FA001-AC4F-418D-AE19-62706E023703}">
                    <ahyp:hlinkClr xmlns:ahyp="http://schemas.microsoft.com/office/drawing/2018/hyperlinkcolor" val="tx"/>
                  </a:ext>
                </a:extLst>
              </a:hlinkClick>
            </a:rPr>
            <a:t>FAIRA</a:t>
          </a:r>
          <a:r>
            <a:rPr lang="en-US" sz="1400" b="0" i="0"/>
            <a:t>) and a Current Capability Maturity Model </a:t>
          </a:r>
          <a:r>
            <a:rPr lang="en-US" sz="1400" b="0" i="0">
              <a:solidFill>
                <a:schemeClr val="tx2">
                  <a:lumMod val="50000"/>
                  <a:lumOff val="50000"/>
                </a:schemeClr>
              </a:solidFill>
            </a:rPr>
            <a:t>(see Appendix B)</a:t>
          </a:r>
          <a:endParaRPr lang="en-US" sz="1400">
            <a:solidFill>
              <a:schemeClr val="tx2">
                <a:lumMod val="50000"/>
                <a:lumOff val="50000"/>
              </a:schemeClr>
            </a:solidFill>
          </a:endParaRPr>
        </a:p>
      </dgm:t>
    </dgm:pt>
    <dgm:pt modelId="{F73799DA-4DA3-4676-BB21-91253EFEBC0D}" type="parTrans" cxnId="{E6BDB011-21A5-4FAA-8F2E-A0709E5A4252}">
      <dgm:prSet/>
      <dgm:spPr/>
      <dgm:t>
        <a:bodyPr/>
        <a:lstStyle/>
        <a:p>
          <a:endParaRPr lang="en-US"/>
        </a:p>
      </dgm:t>
    </dgm:pt>
    <dgm:pt modelId="{246DA128-D550-49E9-B17D-55F0D5C9D47D}" type="sibTrans" cxnId="{E6BDB011-21A5-4FAA-8F2E-A0709E5A4252}">
      <dgm:prSet/>
      <dgm:spPr/>
      <dgm:t>
        <a:bodyPr/>
        <a:lstStyle/>
        <a:p>
          <a:endParaRPr lang="en-US"/>
        </a:p>
      </dgm:t>
    </dgm:pt>
    <dgm:pt modelId="{186F31A7-979F-435D-B532-1686989ED027}">
      <dgm:prSet custT="1"/>
      <dgm:spPr/>
      <dgm:t>
        <a:bodyPr/>
        <a:lstStyle/>
        <a:p>
          <a:pPr>
            <a:lnSpc>
              <a:spcPct val="100000"/>
            </a:lnSpc>
            <a:buFontTx/>
            <a:buNone/>
          </a:pPr>
          <a:r>
            <a:rPr lang="en-US" sz="1400" b="1" i="0"/>
            <a:t>2. </a:t>
          </a:r>
          <a:r>
            <a:rPr lang="en-US" sz="1400" b="0" i="0"/>
            <a:t>Establish an AI governance committee with cross-functional representation</a:t>
          </a:r>
          <a:endParaRPr lang="en-US" sz="1400" b="1"/>
        </a:p>
      </dgm:t>
    </dgm:pt>
    <dgm:pt modelId="{266EC365-A261-4004-9999-7D694837DF10}" type="parTrans" cxnId="{D1CD63A0-8752-41E1-A730-05324EBD6C80}">
      <dgm:prSet/>
      <dgm:spPr/>
      <dgm:t>
        <a:bodyPr/>
        <a:lstStyle/>
        <a:p>
          <a:endParaRPr lang="en-US"/>
        </a:p>
      </dgm:t>
    </dgm:pt>
    <dgm:pt modelId="{47DDFE4F-E6DE-400C-B7D3-93ED70B5F2A1}" type="sibTrans" cxnId="{D1CD63A0-8752-41E1-A730-05324EBD6C80}">
      <dgm:prSet/>
      <dgm:spPr/>
      <dgm:t>
        <a:bodyPr/>
        <a:lstStyle/>
        <a:p>
          <a:endParaRPr lang="en-US"/>
        </a:p>
      </dgm:t>
    </dgm:pt>
    <dgm:pt modelId="{66CA5562-5AEE-4897-A5DA-86B71967D083}">
      <dgm:prSet custT="1"/>
      <dgm:spPr/>
      <dgm:t>
        <a:bodyPr/>
        <a:lstStyle/>
        <a:p>
          <a:pPr>
            <a:lnSpc>
              <a:spcPct val="100000"/>
            </a:lnSpc>
            <a:buFontTx/>
            <a:buNone/>
          </a:pPr>
          <a:r>
            <a:rPr lang="en-US" sz="1400" b="1" i="0"/>
            <a:t>3. </a:t>
          </a:r>
          <a:r>
            <a:rPr lang="en-US" sz="1400" b="0" i="0"/>
            <a:t>Consider workforce capability (analytical &amp; creative thinkers) &amp; training to address AI demands</a:t>
          </a:r>
          <a:endParaRPr lang="en-US" sz="1400"/>
        </a:p>
      </dgm:t>
    </dgm:pt>
    <dgm:pt modelId="{67510509-40AF-48DA-B2B1-99C47E54033B}" type="parTrans" cxnId="{C6EE5436-0767-46D5-B830-1BACC030D635}">
      <dgm:prSet/>
      <dgm:spPr/>
      <dgm:t>
        <a:bodyPr/>
        <a:lstStyle/>
        <a:p>
          <a:endParaRPr lang="en-US"/>
        </a:p>
      </dgm:t>
    </dgm:pt>
    <dgm:pt modelId="{DC850FCF-18CA-44E7-8207-3021E15E268A}" type="sibTrans" cxnId="{C6EE5436-0767-46D5-B830-1BACC030D635}">
      <dgm:prSet/>
      <dgm:spPr/>
      <dgm:t>
        <a:bodyPr/>
        <a:lstStyle/>
        <a:p>
          <a:endParaRPr lang="en-US"/>
        </a:p>
      </dgm:t>
    </dgm:pt>
    <dgm:pt modelId="{63D83920-F389-420D-B01F-BD59CDDA4B63}">
      <dgm:prSet custT="1"/>
      <dgm:spPr/>
      <dgm:t>
        <a:bodyPr/>
        <a:lstStyle/>
        <a:p>
          <a:pPr>
            <a:lnSpc>
              <a:spcPct val="100000"/>
            </a:lnSpc>
            <a:buFontTx/>
            <a:buNone/>
          </a:pPr>
          <a:r>
            <a:rPr lang="en-US" sz="1400" b="1" i="0"/>
            <a:t>4. </a:t>
          </a:r>
          <a:r>
            <a:rPr lang="en-US" sz="1400" b="0" i="0"/>
            <a:t>Implement baseline security controls (authentication, access management, data protection)</a:t>
          </a:r>
          <a:endParaRPr lang="en-US" sz="1400"/>
        </a:p>
      </dgm:t>
    </dgm:pt>
    <dgm:pt modelId="{175BAC1A-F622-4666-9F8C-C2D28C80D5BF}" type="parTrans" cxnId="{9B4167AB-330B-4BB1-AF63-A8EE733E93FA}">
      <dgm:prSet/>
      <dgm:spPr/>
      <dgm:t>
        <a:bodyPr/>
        <a:lstStyle/>
        <a:p>
          <a:endParaRPr lang="en-US"/>
        </a:p>
      </dgm:t>
    </dgm:pt>
    <dgm:pt modelId="{823993EE-88F2-4F48-A1A1-8FAD16C5EC1B}" type="sibTrans" cxnId="{9B4167AB-330B-4BB1-AF63-A8EE733E93FA}">
      <dgm:prSet/>
      <dgm:spPr/>
      <dgm:t>
        <a:bodyPr/>
        <a:lstStyle/>
        <a:p>
          <a:endParaRPr lang="en-US"/>
        </a:p>
      </dgm:t>
    </dgm:pt>
    <dgm:pt modelId="{57903430-F9A2-492F-AF03-685A2687964F}">
      <dgm:prSet custT="1"/>
      <dgm:spPr/>
      <dgm:t>
        <a:bodyPr/>
        <a:lstStyle/>
        <a:p>
          <a:pPr>
            <a:lnSpc>
              <a:spcPct val="100000"/>
            </a:lnSpc>
            <a:buFontTx/>
            <a:buNone/>
          </a:pPr>
          <a:r>
            <a:rPr lang="en-US" sz="1400" b="1" i="0"/>
            <a:t>5. </a:t>
          </a:r>
          <a:r>
            <a:rPr lang="en-US" sz="1400" b="0" i="0"/>
            <a:t>Review existing third-party AI systems for compliance and security risks</a:t>
          </a:r>
          <a:endParaRPr lang="en-US" sz="1400"/>
        </a:p>
      </dgm:t>
    </dgm:pt>
    <dgm:pt modelId="{10A1BB14-A5D6-419B-A24C-F54519A61093}" type="parTrans" cxnId="{07D3F7B2-4E6C-4B94-952A-34DBE1C4CDEC}">
      <dgm:prSet/>
      <dgm:spPr/>
      <dgm:t>
        <a:bodyPr/>
        <a:lstStyle/>
        <a:p>
          <a:endParaRPr lang="en-US"/>
        </a:p>
      </dgm:t>
    </dgm:pt>
    <dgm:pt modelId="{19467473-7315-4AB0-AFA1-278390CCFF38}" type="sibTrans" cxnId="{07D3F7B2-4E6C-4B94-952A-34DBE1C4CDEC}">
      <dgm:prSet/>
      <dgm:spPr/>
      <dgm:t>
        <a:bodyPr/>
        <a:lstStyle/>
        <a:p>
          <a:endParaRPr lang="en-US"/>
        </a:p>
      </dgm:t>
    </dgm:pt>
    <dgm:pt modelId="{444EBAF0-000F-4E7F-88F9-B990F31D65CD}">
      <dgm:prSet/>
      <dgm:spPr/>
      <dgm:t>
        <a:bodyPr/>
        <a:lstStyle/>
        <a:p>
          <a:pPr>
            <a:lnSpc>
              <a:spcPct val="100000"/>
            </a:lnSpc>
            <a:defRPr b="1"/>
          </a:pPr>
          <a:r>
            <a:rPr lang="en-US" b="1" i="0">
              <a:solidFill>
                <a:schemeClr val="tx2">
                  <a:lumMod val="75000"/>
                  <a:lumOff val="25000"/>
                </a:schemeClr>
              </a:solidFill>
            </a:rPr>
            <a:t>Medium-Term Development       (3-9 months):</a:t>
          </a:r>
          <a:endParaRPr lang="en-US" b="1">
            <a:solidFill>
              <a:schemeClr val="tx2">
                <a:lumMod val="75000"/>
                <a:lumOff val="25000"/>
              </a:schemeClr>
            </a:solidFill>
          </a:endParaRPr>
        </a:p>
      </dgm:t>
    </dgm:pt>
    <dgm:pt modelId="{16A0FFD2-3551-473D-B1EB-1AE8130CBCC7}" type="parTrans" cxnId="{1A04B108-C013-420C-905D-03E1D971C0F4}">
      <dgm:prSet/>
      <dgm:spPr/>
      <dgm:t>
        <a:bodyPr/>
        <a:lstStyle/>
        <a:p>
          <a:endParaRPr lang="en-US"/>
        </a:p>
      </dgm:t>
    </dgm:pt>
    <dgm:pt modelId="{2D170469-032F-4146-80E3-D8DAE2234914}" type="sibTrans" cxnId="{1A04B108-C013-420C-905D-03E1D971C0F4}">
      <dgm:prSet/>
      <dgm:spPr/>
      <dgm:t>
        <a:bodyPr/>
        <a:lstStyle/>
        <a:p>
          <a:endParaRPr lang="en-US"/>
        </a:p>
      </dgm:t>
    </dgm:pt>
    <dgm:pt modelId="{28E821D4-9A84-417C-A3D2-231FF3758D1D}">
      <dgm:prSet custT="1"/>
      <dgm:spPr/>
      <dgm:t>
        <a:bodyPr/>
        <a:lstStyle/>
        <a:p>
          <a:pPr>
            <a:lnSpc>
              <a:spcPct val="100000"/>
            </a:lnSpc>
            <a:buFontTx/>
            <a:buNone/>
          </a:pPr>
          <a:r>
            <a:rPr lang="en-US" sz="1400" b="1" i="0"/>
            <a:t>7. </a:t>
          </a:r>
          <a:r>
            <a:rPr lang="en-US" sz="1400" b="0" i="0"/>
            <a:t>Create </a:t>
          </a:r>
          <a:r>
            <a:rPr lang="en-US" sz="1400" b="0" i="0" err="1"/>
            <a:t>specialised</a:t>
          </a:r>
          <a:r>
            <a:rPr lang="en-US" sz="1400" b="0" i="0"/>
            <a:t> AI security monitoring capabilities with automated threat detection</a:t>
          </a:r>
          <a:endParaRPr lang="en-US" sz="1400"/>
        </a:p>
      </dgm:t>
    </dgm:pt>
    <dgm:pt modelId="{D4F6D397-1DA7-46EB-B933-85BE175B986F}" type="parTrans" cxnId="{E452EC52-741B-4E24-A529-59DB60C0B08B}">
      <dgm:prSet/>
      <dgm:spPr/>
      <dgm:t>
        <a:bodyPr/>
        <a:lstStyle/>
        <a:p>
          <a:endParaRPr lang="en-US"/>
        </a:p>
      </dgm:t>
    </dgm:pt>
    <dgm:pt modelId="{893AB697-DB2C-4E6E-AA60-BF27F654D68A}" type="sibTrans" cxnId="{E452EC52-741B-4E24-A529-59DB60C0B08B}">
      <dgm:prSet/>
      <dgm:spPr/>
      <dgm:t>
        <a:bodyPr/>
        <a:lstStyle/>
        <a:p>
          <a:endParaRPr lang="en-US"/>
        </a:p>
      </dgm:t>
    </dgm:pt>
    <dgm:pt modelId="{E2EC07E8-87ED-4E53-BE52-2410E69423D8}">
      <dgm:prSet custT="1"/>
      <dgm:spPr/>
      <dgm:t>
        <a:bodyPr/>
        <a:lstStyle/>
        <a:p>
          <a:pPr>
            <a:lnSpc>
              <a:spcPct val="100000"/>
            </a:lnSpc>
            <a:buFontTx/>
            <a:buNone/>
          </a:pPr>
          <a:r>
            <a:rPr lang="en-US" sz="1400" b="1" i="0"/>
            <a:t>8. </a:t>
          </a:r>
          <a:r>
            <a:rPr lang="en-US" sz="1400" b="0" i="0"/>
            <a:t>Develop detailed incident response plans specifically for AI-related security breaches</a:t>
          </a:r>
          <a:endParaRPr lang="en-US" sz="1400"/>
        </a:p>
      </dgm:t>
    </dgm:pt>
    <dgm:pt modelId="{2B5129DE-03AF-43B3-9F0A-FDA009889B0E}" type="parTrans" cxnId="{ED937869-56E4-4875-8480-22A3E43C5061}">
      <dgm:prSet/>
      <dgm:spPr/>
      <dgm:t>
        <a:bodyPr/>
        <a:lstStyle/>
        <a:p>
          <a:endParaRPr lang="en-US"/>
        </a:p>
      </dgm:t>
    </dgm:pt>
    <dgm:pt modelId="{9C6E7EEB-5BF8-4AC5-939F-73C3F5994F2C}" type="sibTrans" cxnId="{ED937869-56E4-4875-8480-22A3E43C5061}">
      <dgm:prSet/>
      <dgm:spPr/>
      <dgm:t>
        <a:bodyPr/>
        <a:lstStyle/>
        <a:p>
          <a:endParaRPr lang="en-US"/>
        </a:p>
      </dgm:t>
    </dgm:pt>
    <dgm:pt modelId="{A0BA8D8C-46CB-4700-909C-1221087F4B7C}">
      <dgm:prSet custT="1"/>
      <dgm:spPr/>
      <dgm:t>
        <a:bodyPr/>
        <a:lstStyle/>
        <a:p>
          <a:pPr>
            <a:lnSpc>
              <a:spcPct val="100000"/>
            </a:lnSpc>
            <a:buFontTx/>
            <a:buNone/>
          </a:pPr>
          <a:r>
            <a:rPr lang="en-US" sz="1400" b="1" i="0"/>
            <a:t>9. </a:t>
          </a:r>
          <a:r>
            <a:rPr lang="en-US" sz="1400" b="0" i="0"/>
            <a:t>Implement human oversight mechanisms for critical AI outputs</a:t>
          </a:r>
          <a:endParaRPr lang="en-US" sz="1400"/>
        </a:p>
      </dgm:t>
    </dgm:pt>
    <dgm:pt modelId="{1251E2AE-13E4-4B65-8804-293C7B496A35}" type="parTrans" cxnId="{C0C790D4-6D52-487D-ACF1-1AEE081033BD}">
      <dgm:prSet/>
      <dgm:spPr/>
      <dgm:t>
        <a:bodyPr/>
        <a:lstStyle/>
        <a:p>
          <a:endParaRPr lang="en-US"/>
        </a:p>
      </dgm:t>
    </dgm:pt>
    <dgm:pt modelId="{DBEB1184-31B9-47A1-ACE7-253779B9376F}" type="sibTrans" cxnId="{C0C790D4-6D52-487D-ACF1-1AEE081033BD}">
      <dgm:prSet/>
      <dgm:spPr/>
      <dgm:t>
        <a:bodyPr/>
        <a:lstStyle/>
        <a:p>
          <a:endParaRPr lang="en-US"/>
        </a:p>
      </dgm:t>
    </dgm:pt>
    <dgm:pt modelId="{4A2510C4-248B-4C58-A6FF-C9B77230D187}">
      <dgm:prSet custT="1"/>
      <dgm:spPr/>
      <dgm:t>
        <a:bodyPr/>
        <a:lstStyle/>
        <a:p>
          <a:pPr>
            <a:lnSpc>
              <a:spcPct val="100000"/>
            </a:lnSpc>
            <a:buFontTx/>
            <a:buNone/>
          </a:pPr>
          <a:r>
            <a:rPr lang="en-US" sz="1400" b="1" i="0"/>
            <a:t>10. </a:t>
          </a:r>
          <a:r>
            <a:rPr lang="en-US" sz="1400" b="0" i="0"/>
            <a:t>Establish formal documentation processes for AI models, including audit trails</a:t>
          </a:r>
          <a:endParaRPr lang="en-US" sz="1400"/>
        </a:p>
      </dgm:t>
    </dgm:pt>
    <dgm:pt modelId="{86C552CE-BFCB-4E8A-A511-AC9ACC7AC3EA}" type="parTrans" cxnId="{11BC05A3-C816-4B5B-A0BF-0AD746275EE8}">
      <dgm:prSet/>
      <dgm:spPr/>
      <dgm:t>
        <a:bodyPr/>
        <a:lstStyle/>
        <a:p>
          <a:endParaRPr lang="en-US"/>
        </a:p>
      </dgm:t>
    </dgm:pt>
    <dgm:pt modelId="{8E65F0D0-5FD5-43E5-B403-6B5A775CDEFB}" type="sibTrans" cxnId="{11BC05A3-C816-4B5B-A0BF-0AD746275EE8}">
      <dgm:prSet/>
      <dgm:spPr/>
      <dgm:t>
        <a:bodyPr/>
        <a:lstStyle/>
        <a:p>
          <a:endParaRPr lang="en-US"/>
        </a:p>
      </dgm:t>
    </dgm:pt>
    <dgm:pt modelId="{93B9545F-CB84-400E-843E-FF6A538D9C97}">
      <dgm:prSet custT="1"/>
      <dgm:spPr/>
      <dgm:t>
        <a:bodyPr/>
        <a:lstStyle/>
        <a:p>
          <a:pPr>
            <a:lnSpc>
              <a:spcPct val="100000"/>
            </a:lnSpc>
            <a:buFontTx/>
            <a:buNone/>
          </a:pPr>
          <a:r>
            <a:rPr lang="en-US" sz="1400" b="1" i="0"/>
            <a:t>11. </a:t>
          </a:r>
          <a:r>
            <a:rPr lang="en-US" sz="1400" b="0" i="0"/>
            <a:t>Deploy continuous monitoring systems for AI performance and behavior</a:t>
          </a:r>
          <a:endParaRPr lang="en-US" sz="1400"/>
        </a:p>
      </dgm:t>
    </dgm:pt>
    <dgm:pt modelId="{A04823DD-5794-4129-AB8B-D6CBAFE3FCAD}" type="parTrans" cxnId="{77AB6BE1-C1FF-4F7B-8FFA-BF81ACC2E0A2}">
      <dgm:prSet/>
      <dgm:spPr/>
      <dgm:t>
        <a:bodyPr/>
        <a:lstStyle/>
        <a:p>
          <a:endParaRPr lang="en-US"/>
        </a:p>
      </dgm:t>
    </dgm:pt>
    <dgm:pt modelId="{DB195592-7FC5-4785-97CD-517F87563B16}" type="sibTrans" cxnId="{77AB6BE1-C1FF-4F7B-8FFA-BF81ACC2E0A2}">
      <dgm:prSet/>
      <dgm:spPr/>
      <dgm:t>
        <a:bodyPr/>
        <a:lstStyle/>
        <a:p>
          <a:endParaRPr lang="en-US"/>
        </a:p>
      </dgm:t>
    </dgm:pt>
    <dgm:pt modelId="{9FC97102-8E31-4872-AA56-4F1FAE226EEF}">
      <dgm:prSet/>
      <dgm:spPr/>
      <dgm:t>
        <a:bodyPr/>
        <a:lstStyle/>
        <a:p>
          <a:pPr>
            <a:lnSpc>
              <a:spcPct val="100000"/>
            </a:lnSpc>
            <a:defRPr b="1"/>
          </a:pPr>
          <a:r>
            <a:rPr lang="en-US" b="1" i="0">
              <a:solidFill>
                <a:schemeClr val="tx2">
                  <a:lumMod val="75000"/>
                  <a:lumOff val="25000"/>
                </a:schemeClr>
              </a:solidFill>
            </a:rPr>
            <a:t>Long-Term Strategic Initiatives (9-18 months):</a:t>
          </a:r>
          <a:endParaRPr lang="en-US" b="1">
            <a:solidFill>
              <a:schemeClr val="tx2">
                <a:lumMod val="75000"/>
                <a:lumOff val="25000"/>
              </a:schemeClr>
            </a:solidFill>
          </a:endParaRPr>
        </a:p>
      </dgm:t>
    </dgm:pt>
    <dgm:pt modelId="{340AB16A-6E0E-45BF-BBE6-A13D3A2206ED}" type="parTrans" cxnId="{66940F48-1305-4BB4-B5EF-8754295697C9}">
      <dgm:prSet/>
      <dgm:spPr/>
      <dgm:t>
        <a:bodyPr/>
        <a:lstStyle/>
        <a:p>
          <a:endParaRPr lang="en-US"/>
        </a:p>
      </dgm:t>
    </dgm:pt>
    <dgm:pt modelId="{620F335A-841F-43CC-911C-D1FAE011CFD6}" type="sibTrans" cxnId="{66940F48-1305-4BB4-B5EF-8754295697C9}">
      <dgm:prSet/>
      <dgm:spPr/>
      <dgm:t>
        <a:bodyPr/>
        <a:lstStyle/>
        <a:p>
          <a:endParaRPr lang="en-US"/>
        </a:p>
      </dgm:t>
    </dgm:pt>
    <dgm:pt modelId="{C3339AEC-374C-404D-9DB4-EA1FFBA00DEA}">
      <dgm:prSet custT="1"/>
      <dgm:spPr/>
      <dgm:t>
        <a:bodyPr/>
        <a:lstStyle/>
        <a:p>
          <a:pPr>
            <a:lnSpc>
              <a:spcPct val="100000"/>
            </a:lnSpc>
            <a:buFontTx/>
            <a:buNone/>
          </a:pPr>
          <a:r>
            <a:rPr lang="en-US" sz="1400" b="1" i="0"/>
            <a:t>12.</a:t>
          </a:r>
          <a:r>
            <a:rPr lang="en-US" sz="1400" b="0" i="0"/>
            <a:t> Build dedicated cross-disciplinary teams (technical experts, legal advisors, data custodians)</a:t>
          </a:r>
          <a:endParaRPr lang="en-US" sz="1400"/>
        </a:p>
      </dgm:t>
    </dgm:pt>
    <dgm:pt modelId="{6355232C-7966-45FD-BD07-2F41639928D5}" type="parTrans" cxnId="{BC38448B-CF3A-4B2E-9DAC-C6CC25F5EC61}">
      <dgm:prSet/>
      <dgm:spPr/>
      <dgm:t>
        <a:bodyPr/>
        <a:lstStyle/>
        <a:p>
          <a:endParaRPr lang="en-US"/>
        </a:p>
      </dgm:t>
    </dgm:pt>
    <dgm:pt modelId="{7631DB36-9433-4A12-9E5E-A6D9A53A1F57}" type="sibTrans" cxnId="{BC38448B-CF3A-4B2E-9DAC-C6CC25F5EC61}">
      <dgm:prSet/>
      <dgm:spPr/>
      <dgm:t>
        <a:bodyPr/>
        <a:lstStyle/>
        <a:p>
          <a:endParaRPr lang="en-US"/>
        </a:p>
      </dgm:t>
    </dgm:pt>
    <dgm:pt modelId="{55563CD6-0C44-4F7C-8F10-D4AFCB62D656}">
      <dgm:prSet custT="1"/>
      <dgm:spPr/>
      <dgm:t>
        <a:bodyPr/>
        <a:lstStyle/>
        <a:p>
          <a:pPr>
            <a:lnSpc>
              <a:spcPct val="100000"/>
            </a:lnSpc>
            <a:buFontTx/>
            <a:buNone/>
          </a:pPr>
          <a:r>
            <a:rPr lang="en-US" sz="1400" b="1" i="0"/>
            <a:t>13.</a:t>
          </a:r>
          <a:r>
            <a:rPr lang="en-US" sz="1400" b="0" i="0"/>
            <a:t> Integrate AI governance into broader enterprise risk management frameworks</a:t>
          </a:r>
          <a:endParaRPr lang="en-US" sz="1400"/>
        </a:p>
      </dgm:t>
    </dgm:pt>
    <dgm:pt modelId="{152E976D-90B2-4D62-8142-DEEBEE816CA9}" type="parTrans" cxnId="{8B081FF5-7D22-406B-8423-C1C24D296346}">
      <dgm:prSet/>
      <dgm:spPr/>
      <dgm:t>
        <a:bodyPr/>
        <a:lstStyle/>
        <a:p>
          <a:endParaRPr lang="en-US"/>
        </a:p>
      </dgm:t>
    </dgm:pt>
    <dgm:pt modelId="{986E3397-9126-4CD3-B473-8A700F0ABB1B}" type="sibTrans" cxnId="{8B081FF5-7D22-406B-8423-C1C24D296346}">
      <dgm:prSet/>
      <dgm:spPr/>
      <dgm:t>
        <a:bodyPr/>
        <a:lstStyle/>
        <a:p>
          <a:endParaRPr lang="en-US"/>
        </a:p>
      </dgm:t>
    </dgm:pt>
    <dgm:pt modelId="{E2369C0F-E572-4FC3-B3C1-727677980645}">
      <dgm:prSet custT="1"/>
      <dgm:spPr/>
      <dgm:t>
        <a:bodyPr/>
        <a:lstStyle/>
        <a:p>
          <a:pPr>
            <a:lnSpc>
              <a:spcPct val="100000"/>
            </a:lnSpc>
            <a:buFontTx/>
            <a:buNone/>
          </a:pPr>
          <a:r>
            <a:rPr lang="en-US" sz="1400" b="1" i="0"/>
            <a:t>14.</a:t>
          </a:r>
          <a:r>
            <a:rPr lang="en-US" sz="1400" b="0" i="0"/>
            <a:t> Develop advanced testing protocols for AI systems based on ACSC guidelines</a:t>
          </a:r>
          <a:endParaRPr lang="en-US" sz="1400"/>
        </a:p>
      </dgm:t>
    </dgm:pt>
    <dgm:pt modelId="{7A20F0B3-4221-474E-B0FA-7C4A7EBC3A13}" type="parTrans" cxnId="{639830FF-44B7-4D77-9A26-5677F6827C81}">
      <dgm:prSet/>
      <dgm:spPr/>
      <dgm:t>
        <a:bodyPr/>
        <a:lstStyle/>
        <a:p>
          <a:endParaRPr lang="en-US"/>
        </a:p>
      </dgm:t>
    </dgm:pt>
    <dgm:pt modelId="{3C0E1FA6-EC3F-43BE-9F70-B6F2E33CD2F8}" type="sibTrans" cxnId="{639830FF-44B7-4D77-9A26-5677F6827C81}">
      <dgm:prSet/>
      <dgm:spPr/>
      <dgm:t>
        <a:bodyPr/>
        <a:lstStyle/>
        <a:p>
          <a:endParaRPr lang="en-US"/>
        </a:p>
      </dgm:t>
    </dgm:pt>
    <dgm:pt modelId="{C20D3E5D-217D-48CA-8AB7-D82174D1B24C}">
      <dgm:prSet custT="1"/>
      <dgm:spPr/>
      <dgm:t>
        <a:bodyPr/>
        <a:lstStyle/>
        <a:p>
          <a:pPr>
            <a:lnSpc>
              <a:spcPct val="100000"/>
            </a:lnSpc>
            <a:buFontTx/>
            <a:buNone/>
          </a:pPr>
          <a:r>
            <a:rPr lang="en-US" sz="1400" b="1" i="0"/>
            <a:t>15.</a:t>
          </a:r>
          <a:r>
            <a:rPr lang="en-US" sz="1400" b="0" i="0"/>
            <a:t> Implement comprehensive environmental impact monitoring for AI operations</a:t>
          </a:r>
          <a:endParaRPr lang="en-US" sz="1400"/>
        </a:p>
      </dgm:t>
    </dgm:pt>
    <dgm:pt modelId="{A0B53CB8-8803-4BF9-B0DD-5B4275F8FA1C}" type="parTrans" cxnId="{D55765D4-A22D-4BF2-BFAE-C39EDFE1397D}">
      <dgm:prSet/>
      <dgm:spPr/>
      <dgm:t>
        <a:bodyPr/>
        <a:lstStyle/>
        <a:p>
          <a:endParaRPr lang="en-US"/>
        </a:p>
      </dgm:t>
    </dgm:pt>
    <dgm:pt modelId="{CB73AA6E-8F2C-47E3-8F2F-4C2EA0D6F977}" type="sibTrans" cxnId="{D55765D4-A22D-4BF2-BFAE-C39EDFE1397D}">
      <dgm:prSet/>
      <dgm:spPr/>
      <dgm:t>
        <a:bodyPr/>
        <a:lstStyle/>
        <a:p>
          <a:endParaRPr lang="en-US"/>
        </a:p>
      </dgm:t>
    </dgm:pt>
    <dgm:pt modelId="{C3AAD7D2-3499-46BA-A0FD-795806230DC8}">
      <dgm:prSet custT="1"/>
      <dgm:spPr/>
      <dgm:t>
        <a:bodyPr/>
        <a:lstStyle/>
        <a:p>
          <a:pPr>
            <a:lnSpc>
              <a:spcPct val="100000"/>
            </a:lnSpc>
            <a:buFontTx/>
            <a:buNone/>
          </a:pPr>
          <a:r>
            <a:rPr lang="en-US" sz="1400" b="1" i="0"/>
            <a:t>16.</a:t>
          </a:r>
          <a:r>
            <a:rPr lang="en-US" sz="1400" b="0" i="0"/>
            <a:t> Create feedback mechanisms to continuously improve AI governance</a:t>
          </a:r>
          <a:endParaRPr lang="en-US" sz="1400"/>
        </a:p>
      </dgm:t>
    </dgm:pt>
    <dgm:pt modelId="{AEFEE4F3-1323-4D0C-9852-0E4CE402AE52}" type="parTrans" cxnId="{4FE39559-AFB9-4527-8913-6DC64A45E49A}">
      <dgm:prSet/>
      <dgm:spPr/>
      <dgm:t>
        <a:bodyPr/>
        <a:lstStyle/>
        <a:p>
          <a:endParaRPr lang="en-US"/>
        </a:p>
      </dgm:t>
    </dgm:pt>
    <dgm:pt modelId="{69B61A3A-106D-427C-9F83-A2A9CF2631C3}" type="sibTrans" cxnId="{4FE39559-AFB9-4527-8913-6DC64A45E49A}">
      <dgm:prSet/>
      <dgm:spPr/>
      <dgm:t>
        <a:bodyPr/>
        <a:lstStyle/>
        <a:p>
          <a:endParaRPr lang="en-US"/>
        </a:p>
      </dgm:t>
    </dgm:pt>
    <dgm:pt modelId="{BB46E126-280A-45ED-BB58-25BF4849D7B3}">
      <dgm:prSet/>
      <dgm:spPr/>
      <dgm:t>
        <a:bodyPr/>
        <a:lstStyle/>
        <a:p>
          <a:pPr>
            <a:lnSpc>
              <a:spcPct val="100000"/>
            </a:lnSpc>
            <a:defRPr b="1"/>
          </a:pPr>
          <a:r>
            <a:rPr lang="en-US" b="1" i="0">
              <a:solidFill>
                <a:schemeClr val="tx2">
                  <a:lumMod val="75000"/>
                  <a:lumOff val="25000"/>
                </a:schemeClr>
              </a:solidFill>
            </a:rPr>
            <a:t>Ongoing Regulatory Engagement:</a:t>
          </a:r>
          <a:endParaRPr lang="en-US" b="1">
            <a:solidFill>
              <a:schemeClr val="tx2">
                <a:lumMod val="75000"/>
                <a:lumOff val="25000"/>
              </a:schemeClr>
            </a:solidFill>
          </a:endParaRPr>
        </a:p>
      </dgm:t>
    </dgm:pt>
    <dgm:pt modelId="{A9EA811B-98BD-49F7-808A-B02EA9846D31}" type="parTrans" cxnId="{00B8C976-CB4A-41E5-9A1C-A931530B8981}">
      <dgm:prSet/>
      <dgm:spPr/>
      <dgm:t>
        <a:bodyPr/>
        <a:lstStyle/>
        <a:p>
          <a:endParaRPr lang="en-US"/>
        </a:p>
      </dgm:t>
    </dgm:pt>
    <dgm:pt modelId="{19764CD2-4244-44C9-9D8B-A0B5DCC9B015}" type="sibTrans" cxnId="{00B8C976-CB4A-41E5-9A1C-A931530B8981}">
      <dgm:prSet/>
      <dgm:spPr/>
      <dgm:t>
        <a:bodyPr/>
        <a:lstStyle/>
        <a:p>
          <a:endParaRPr lang="en-US"/>
        </a:p>
      </dgm:t>
    </dgm:pt>
    <dgm:pt modelId="{AD5CE2CF-7E1C-460D-9D65-24C84D30CE91}">
      <dgm:prSet custT="1"/>
      <dgm:spPr/>
      <dgm:t>
        <a:bodyPr/>
        <a:lstStyle/>
        <a:p>
          <a:pPr>
            <a:lnSpc>
              <a:spcPct val="100000"/>
            </a:lnSpc>
            <a:buFontTx/>
            <a:buNone/>
          </a:pPr>
          <a:r>
            <a:rPr lang="en-US" sz="1400" b="1" i="0"/>
            <a:t>17. </a:t>
          </a:r>
          <a:r>
            <a:rPr lang="en-US" sz="1400" b="0" i="0"/>
            <a:t>Establish regular communication channels with ASIC, ACSC, and relevant regulatory bodies</a:t>
          </a:r>
          <a:endParaRPr lang="en-US" sz="1400"/>
        </a:p>
      </dgm:t>
    </dgm:pt>
    <dgm:pt modelId="{9985E468-103E-417A-84D2-7A1B333F9DBB}" type="parTrans" cxnId="{F84D7C1A-7BB5-4C65-9F37-4A9891F79B19}">
      <dgm:prSet/>
      <dgm:spPr/>
      <dgm:t>
        <a:bodyPr/>
        <a:lstStyle/>
        <a:p>
          <a:endParaRPr lang="en-US"/>
        </a:p>
      </dgm:t>
    </dgm:pt>
    <dgm:pt modelId="{07BB84B3-EEF3-4EB5-B412-7324CB1F5B7B}" type="sibTrans" cxnId="{F84D7C1A-7BB5-4C65-9F37-4A9891F79B19}">
      <dgm:prSet/>
      <dgm:spPr/>
      <dgm:t>
        <a:bodyPr/>
        <a:lstStyle/>
        <a:p>
          <a:endParaRPr lang="en-US"/>
        </a:p>
      </dgm:t>
    </dgm:pt>
    <dgm:pt modelId="{B13AEED2-E3B0-4F55-9163-C4DE1BA65A09}">
      <dgm:prSet custT="1"/>
      <dgm:spPr/>
      <dgm:t>
        <a:bodyPr/>
        <a:lstStyle/>
        <a:p>
          <a:pPr>
            <a:lnSpc>
              <a:spcPct val="100000"/>
            </a:lnSpc>
            <a:buFontTx/>
            <a:buNone/>
          </a:pPr>
          <a:r>
            <a:rPr lang="en-US" sz="1400" b="1" i="0"/>
            <a:t>18. </a:t>
          </a:r>
          <a:r>
            <a:rPr lang="en-US" sz="1400" b="0" i="0"/>
            <a:t>Participate in industry working groups on AI governance and standards development</a:t>
          </a:r>
          <a:endParaRPr lang="en-US" sz="1400"/>
        </a:p>
      </dgm:t>
    </dgm:pt>
    <dgm:pt modelId="{66B411AE-377B-4E88-9E5F-0EFF236876AC}" type="parTrans" cxnId="{D90BE039-5D55-4724-9069-0E7115E6F5D9}">
      <dgm:prSet/>
      <dgm:spPr/>
      <dgm:t>
        <a:bodyPr/>
        <a:lstStyle/>
        <a:p>
          <a:endParaRPr lang="en-US"/>
        </a:p>
      </dgm:t>
    </dgm:pt>
    <dgm:pt modelId="{E015A72D-28B5-4009-95ED-444265161C7B}" type="sibTrans" cxnId="{D90BE039-5D55-4724-9069-0E7115E6F5D9}">
      <dgm:prSet/>
      <dgm:spPr/>
      <dgm:t>
        <a:bodyPr/>
        <a:lstStyle/>
        <a:p>
          <a:endParaRPr lang="en-US"/>
        </a:p>
      </dgm:t>
    </dgm:pt>
    <dgm:pt modelId="{352B2C61-DFD0-4F6E-9BE7-24DCC8208E5D}">
      <dgm:prSet custT="1"/>
      <dgm:spPr/>
      <dgm:t>
        <a:bodyPr/>
        <a:lstStyle/>
        <a:p>
          <a:pPr>
            <a:lnSpc>
              <a:spcPct val="100000"/>
            </a:lnSpc>
            <a:buFontTx/>
            <a:buNone/>
          </a:pPr>
          <a:r>
            <a:rPr lang="en-US" sz="1400" b="1" i="0"/>
            <a:t>19. </a:t>
          </a:r>
          <a:r>
            <a:rPr lang="en-US" sz="1400" b="0" i="0"/>
            <a:t>Conduct periodic compliance reviews against evolving regulatory requirements</a:t>
          </a:r>
          <a:endParaRPr lang="en-US" sz="1400"/>
        </a:p>
      </dgm:t>
    </dgm:pt>
    <dgm:pt modelId="{3B5DA1A3-0486-41D6-B15C-33EE42B2EDCA}" type="parTrans" cxnId="{F5BC04F1-F716-4FA9-99A7-8E92F5EC975C}">
      <dgm:prSet/>
      <dgm:spPr/>
      <dgm:t>
        <a:bodyPr/>
        <a:lstStyle/>
        <a:p>
          <a:endParaRPr lang="en-US"/>
        </a:p>
      </dgm:t>
    </dgm:pt>
    <dgm:pt modelId="{4F6BC934-ABD4-4A24-91E2-6DC389413E52}" type="sibTrans" cxnId="{F5BC04F1-F716-4FA9-99A7-8E92F5EC975C}">
      <dgm:prSet/>
      <dgm:spPr/>
      <dgm:t>
        <a:bodyPr/>
        <a:lstStyle/>
        <a:p>
          <a:endParaRPr lang="en-US"/>
        </a:p>
      </dgm:t>
    </dgm:pt>
    <dgm:pt modelId="{0738A1DA-753B-4F9B-A27A-6B202ED1F856}">
      <dgm:prSet custT="1"/>
      <dgm:spPr/>
      <dgm:t>
        <a:bodyPr/>
        <a:lstStyle/>
        <a:p>
          <a:pPr>
            <a:lnSpc>
              <a:spcPct val="100000"/>
            </a:lnSpc>
            <a:buFontTx/>
            <a:buNone/>
          </a:pPr>
          <a:r>
            <a:rPr lang="en-US" sz="1400" b="1" i="0"/>
            <a:t>20. </a:t>
          </a:r>
          <a:r>
            <a:rPr lang="en-US" sz="1400" b="0" i="0"/>
            <a:t>Document compliance efforts and maintain evidence of due diligence</a:t>
          </a:r>
          <a:endParaRPr lang="en-US" sz="1400"/>
        </a:p>
      </dgm:t>
    </dgm:pt>
    <dgm:pt modelId="{B0EF135C-1275-4538-A868-B63E2A474036}" type="parTrans" cxnId="{66A30147-C25B-445D-8857-95687289D27F}">
      <dgm:prSet/>
      <dgm:spPr/>
      <dgm:t>
        <a:bodyPr/>
        <a:lstStyle/>
        <a:p>
          <a:endParaRPr lang="en-US"/>
        </a:p>
      </dgm:t>
    </dgm:pt>
    <dgm:pt modelId="{7DFF5A99-339C-487C-903F-FEDA8AB097AC}" type="sibTrans" cxnId="{66A30147-C25B-445D-8857-95687289D27F}">
      <dgm:prSet/>
      <dgm:spPr/>
      <dgm:t>
        <a:bodyPr/>
        <a:lstStyle/>
        <a:p>
          <a:endParaRPr lang="en-US"/>
        </a:p>
      </dgm:t>
    </dgm:pt>
    <dgm:pt modelId="{EDAB3A4E-7497-4947-B958-7C70933EDADC}" type="pres">
      <dgm:prSet presAssocID="{661AD2D4-C08B-4538-A7CC-F7C79FF0EF38}" presName="root" presStyleCnt="0">
        <dgm:presLayoutVars>
          <dgm:dir/>
          <dgm:resizeHandles val="exact"/>
        </dgm:presLayoutVars>
      </dgm:prSet>
      <dgm:spPr/>
    </dgm:pt>
    <dgm:pt modelId="{1DED4BE9-1958-4CC1-906C-7E9BE76C734F}" type="pres">
      <dgm:prSet presAssocID="{7EDE53ED-B882-4B64-A926-42203C0EC073}" presName="compNode" presStyleCnt="0"/>
      <dgm:spPr/>
    </dgm:pt>
    <dgm:pt modelId="{AF058CAF-1488-478C-BBF3-F0E2A0DA3DEE}" type="pres">
      <dgm:prSet presAssocID="{7EDE53ED-B882-4B64-A926-42203C0EC073}" presName="iconRect" presStyleLbl="node1" presStyleIdx="0" presStyleCnt="4" custLinFactNeighborX="77108" custLinFactNeighborY="-43161"/>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Head with Gears"/>
        </a:ext>
      </dgm:extLst>
    </dgm:pt>
    <dgm:pt modelId="{A93719B7-8188-43AE-A1C4-CB8F64D71C44}" type="pres">
      <dgm:prSet presAssocID="{7EDE53ED-B882-4B64-A926-42203C0EC073}" presName="iconSpace" presStyleCnt="0"/>
      <dgm:spPr/>
    </dgm:pt>
    <dgm:pt modelId="{B8306F42-CDB2-4027-AA47-B54C7F725638}" type="pres">
      <dgm:prSet presAssocID="{7EDE53ED-B882-4B64-A926-42203C0EC073}" presName="parTx" presStyleLbl="revTx" presStyleIdx="0" presStyleCnt="8" custLinFactY="-38564" custLinFactNeighborX="2801" custLinFactNeighborY="-100000">
        <dgm:presLayoutVars>
          <dgm:chMax val="0"/>
          <dgm:chPref val="0"/>
        </dgm:presLayoutVars>
      </dgm:prSet>
      <dgm:spPr/>
    </dgm:pt>
    <dgm:pt modelId="{5C2D2F96-4E86-42C2-9ED4-D9DB63B1B17C}" type="pres">
      <dgm:prSet presAssocID="{7EDE53ED-B882-4B64-A926-42203C0EC073}" presName="txSpace" presStyleCnt="0"/>
      <dgm:spPr/>
    </dgm:pt>
    <dgm:pt modelId="{4EED36E3-9938-4B12-B89B-A82CED3BC9B7}" type="pres">
      <dgm:prSet presAssocID="{7EDE53ED-B882-4B64-A926-42203C0EC073}" presName="desTx" presStyleLbl="revTx" presStyleIdx="1" presStyleCnt="8" custLinFactNeighborX="2367" custLinFactNeighborY="-9171">
        <dgm:presLayoutVars/>
      </dgm:prSet>
      <dgm:spPr/>
    </dgm:pt>
    <dgm:pt modelId="{DC0C07F7-F132-467B-9738-79D7E0C7F10C}" type="pres">
      <dgm:prSet presAssocID="{A9EBAED5-3385-4074-87BE-01DCD11FE765}" presName="sibTrans" presStyleCnt="0"/>
      <dgm:spPr/>
    </dgm:pt>
    <dgm:pt modelId="{E85CBECC-EF4D-41FA-8D30-BADAF9E38B46}" type="pres">
      <dgm:prSet presAssocID="{444EBAF0-000F-4E7F-88F9-B990F31D65CD}" presName="compNode" presStyleCnt="0"/>
      <dgm:spPr/>
    </dgm:pt>
    <dgm:pt modelId="{385F96DD-78E7-4D27-BD46-5F5046EDD2D3}" type="pres">
      <dgm:prSet presAssocID="{444EBAF0-000F-4E7F-88F9-B990F31D65CD}" presName="iconRect" presStyleLbl="node1" presStyleIdx="1" presStyleCnt="4" custLinFactNeighborX="64768" custLinFactNeighborY="-4316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Robot"/>
        </a:ext>
      </dgm:extLst>
    </dgm:pt>
    <dgm:pt modelId="{CFD2604F-3EB1-42C8-A2A9-FF31A8C43FF0}" type="pres">
      <dgm:prSet presAssocID="{444EBAF0-000F-4E7F-88F9-B990F31D65CD}" presName="iconSpace" presStyleCnt="0"/>
      <dgm:spPr/>
    </dgm:pt>
    <dgm:pt modelId="{F94BFEAF-9393-45D2-A500-B60E75237D0A}" type="pres">
      <dgm:prSet presAssocID="{444EBAF0-000F-4E7F-88F9-B990F31D65CD}" presName="parTx" presStyleLbl="revTx" presStyleIdx="2" presStyleCnt="8" custLinFactY="-38564" custLinFactNeighborX="2801" custLinFactNeighborY="-100000">
        <dgm:presLayoutVars>
          <dgm:chMax val="0"/>
          <dgm:chPref val="0"/>
        </dgm:presLayoutVars>
      </dgm:prSet>
      <dgm:spPr/>
    </dgm:pt>
    <dgm:pt modelId="{9A795B53-CE71-424D-AECF-AA2D69B02290}" type="pres">
      <dgm:prSet presAssocID="{444EBAF0-000F-4E7F-88F9-B990F31D65CD}" presName="txSpace" presStyleCnt="0"/>
      <dgm:spPr/>
    </dgm:pt>
    <dgm:pt modelId="{669D4EE4-7C24-4A55-B23F-FF1D82018A2E}" type="pres">
      <dgm:prSet presAssocID="{444EBAF0-000F-4E7F-88F9-B990F31D65CD}" presName="desTx" presStyleLbl="revTx" presStyleIdx="3" presStyleCnt="8" custLinFactNeighborX="-225" custLinFactNeighborY="-8636">
        <dgm:presLayoutVars/>
      </dgm:prSet>
      <dgm:spPr/>
    </dgm:pt>
    <dgm:pt modelId="{81B51BC1-6B7E-471C-84D2-EC3BF9D33361}" type="pres">
      <dgm:prSet presAssocID="{2D170469-032F-4146-80E3-D8DAE2234914}" presName="sibTrans" presStyleCnt="0"/>
      <dgm:spPr/>
    </dgm:pt>
    <dgm:pt modelId="{AF31C8AB-EF52-48E2-B213-293013B7A2AB}" type="pres">
      <dgm:prSet presAssocID="{9FC97102-8E31-4872-AA56-4F1FAE226EEF}" presName="compNode" presStyleCnt="0"/>
      <dgm:spPr/>
    </dgm:pt>
    <dgm:pt modelId="{DA79A813-0A0D-4141-9B59-3D635C168014}" type="pres">
      <dgm:prSet presAssocID="{9FC97102-8E31-4872-AA56-4F1FAE226EEF}" presName="iconRect" presStyleLbl="node1" presStyleIdx="2" presStyleCnt="4" custLinFactNeighborX="78754" custLinFactNeighborY="-43162"/>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Cycle with People"/>
        </a:ext>
      </dgm:extLst>
    </dgm:pt>
    <dgm:pt modelId="{0F679AB6-239E-4E27-8B1E-AA603B57F7C0}" type="pres">
      <dgm:prSet presAssocID="{9FC97102-8E31-4872-AA56-4F1FAE226EEF}" presName="iconSpace" presStyleCnt="0"/>
      <dgm:spPr/>
    </dgm:pt>
    <dgm:pt modelId="{C71E959E-BB07-44DA-8FD4-785E3E7B6E50}" type="pres">
      <dgm:prSet presAssocID="{9FC97102-8E31-4872-AA56-4F1FAE226EEF}" presName="parTx" presStyleLbl="revTx" presStyleIdx="4" presStyleCnt="8" custLinFactY="-38564" custLinFactNeighborX="2801" custLinFactNeighborY="-100000">
        <dgm:presLayoutVars>
          <dgm:chMax val="0"/>
          <dgm:chPref val="0"/>
        </dgm:presLayoutVars>
      </dgm:prSet>
      <dgm:spPr/>
    </dgm:pt>
    <dgm:pt modelId="{3338F6FF-0508-4BE1-8862-3EF8D87B46E7}" type="pres">
      <dgm:prSet presAssocID="{9FC97102-8E31-4872-AA56-4F1FAE226EEF}" presName="txSpace" presStyleCnt="0"/>
      <dgm:spPr/>
    </dgm:pt>
    <dgm:pt modelId="{020A5107-DBC6-4E6B-A39D-439313791C68}" type="pres">
      <dgm:prSet presAssocID="{9FC97102-8E31-4872-AA56-4F1FAE226EEF}" presName="desTx" presStyleLbl="revTx" presStyleIdx="5" presStyleCnt="8" custLinFactNeighborX="351" custLinFactNeighborY="-8636">
        <dgm:presLayoutVars/>
      </dgm:prSet>
      <dgm:spPr/>
    </dgm:pt>
    <dgm:pt modelId="{C5D7AE76-B178-4F02-B177-E0844AE4AB90}" type="pres">
      <dgm:prSet presAssocID="{620F335A-841F-43CC-911C-D1FAE011CFD6}" presName="sibTrans" presStyleCnt="0"/>
      <dgm:spPr/>
    </dgm:pt>
    <dgm:pt modelId="{BF70BF00-AD84-490C-A41A-1AC7B8D400A4}" type="pres">
      <dgm:prSet presAssocID="{BB46E126-280A-45ED-BB58-25BF4849D7B3}" presName="compNode" presStyleCnt="0"/>
      <dgm:spPr/>
    </dgm:pt>
    <dgm:pt modelId="{AC3EEF1A-7778-4D7D-B0B8-73FF7B7A7756}" type="pres">
      <dgm:prSet presAssocID="{BB46E126-280A-45ED-BB58-25BF4849D7B3}" presName="iconRect" presStyleLbl="node1" presStyleIdx="3" presStyleCnt="4" custLinFactNeighborX="54073" custLinFactNeighborY="-41516"/>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dgm:spPr>
      <dgm:extLst>
        <a:ext uri="{E40237B7-FDA0-4F09-8148-C483321AD2D9}">
          <dgm14:cNvPr xmlns:dgm14="http://schemas.microsoft.com/office/drawing/2010/diagram" id="0" name="" descr="Meeting"/>
        </a:ext>
      </dgm:extLst>
    </dgm:pt>
    <dgm:pt modelId="{D44DC16D-CA8F-413B-B15A-EEDFB9143066}" type="pres">
      <dgm:prSet presAssocID="{BB46E126-280A-45ED-BB58-25BF4849D7B3}" presName="iconSpace" presStyleCnt="0"/>
      <dgm:spPr/>
    </dgm:pt>
    <dgm:pt modelId="{57A83BEB-173F-4B87-A64B-A13278775870}" type="pres">
      <dgm:prSet presAssocID="{BB46E126-280A-45ED-BB58-25BF4849D7B3}" presName="parTx" presStyleLbl="revTx" presStyleIdx="6" presStyleCnt="8" custLinFactY="-38564" custLinFactNeighborX="2801" custLinFactNeighborY="-100000">
        <dgm:presLayoutVars>
          <dgm:chMax val="0"/>
          <dgm:chPref val="0"/>
        </dgm:presLayoutVars>
      </dgm:prSet>
      <dgm:spPr/>
    </dgm:pt>
    <dgm:pt modelId="{FAB02091-0869-42AF-943B-243A91954D16}" type="pres">
      <dgm:prSet presAssocID="{BB46E126-280A-45ED-BB58-25BF4849D7B3}" presName="txSpace" presStyleCnt="0"/>
      <dgm:spPr/>
    </dgm:pt>
    <dgm:pt modelId="{F9F07533-A41B-4B6A-A178-44CE802F5A3F}" type="pres">
      <dgm:prSet presAssocID="{BB46E126-280A-45ED-BB58-25BF4849D7B3}" presName="desTx" presStyleLbl="revTx" presStyleIdx="7" presStyleCnt="8" custLinFactNeighborX="-1193" custLinFactNeighborY="-8636">
        <dgm:presLayoutVars/>
      </dgm:prSet>
      <dgm:spPr/>
    </dgm:pt>
  </dgm:ptLst>
  <dgm:cxnLst>
    <dgm:cxn modelId="{1A04B108-C013-420C-905D-03E1D971C0F4}" srcId="{661AD2D4-C08B-4538-A7CC-F7C79FF0EF38}" destId="{444EBAF0-000F-4E7F-88F9-B990F31D65CD}" srcOrd="1" destOrd="0" parTransId="{16A0FFD2-3551-473D-B1EB-1AE8130CBCC7}" sibTransId="{2D170469-032F-4146-80E3-D8DAE2234914}"/>
    <dgm:cxn modelId="{E6BDB011-21A5-4FAA-8F2E-A0709E5A4252}" srcId="{7EDE53ED-B882-4B64-A926-42203C0EC073}" destId="{DD135C67-E9F7-43D0-8D5D-C6DAE656A71D}" srcOrd="0" destOrd="0" parTransId="{F73799DA-4DA3-4676-BB21-91253EFEBC0D}" sibTransId="{246DA128-D550-49E9-B17D-55F0D5C9D47D}"/>
    <dgm:cxn modelId="{19919313-6F6D-4500-A962-F98932C1988A}" type="presOf" srcId="{444EBAF0-000F-4E7F-88F9-B990F31D65CD}" destId="{F94BFEAF-9393-45D2-A500-B60E75237D0A}" srcOrd="0" destOrd="0" presId="urn:microsoft.com/office/officeart/2018/2/layout/IconLabelDescriptionList"/>
    <dgm:cxn modelId="{F84D7C1A-7BB5-4C65-9F37-4A9891F79B19}" srcId="{BB46E126-280A-45ED-BB58-25BF4849D7B3}" destId="{AD5CE2CF-7E1C-460D-9D65-24C84D30CE91}" srcOrd="0" destOrd="0" parTransId="{9985E468-103E-417A-84D2-7A1B333F9DBB}" sibTransId="{07BB84B3-EEF3-4EB5-B412-7324CB1F5B7B}"/>
    <dgm:cxn modelId="{93053B26-D967-4EEC-A5F9-E467F547EAE1}" type="presOf" srcId="{E2369C0F-E572-4FC3-B3C1-727677980645}" destId="{020A5107-DBC6-4E6B-A39D-439313791C68}" srcOrd="0" destOrd="2" presId="urn:microsoft.com/office/officeart/2018/2/layout/IconLabelDescriptionList"/>
    <dgm:cxn modelId="{3F175F26-1A4E-4295-A033-62BA654CA9F0}" srcId="{661AD2D4-C08B-4538-A7CC-F7C79FF0EF38}" destId="{7EDE53ED-B882-4B64-A926-42203C0EC073}" srcOrd="0" destOrd="0" parTransId="{512B1211-4776-47FF-ABAA-B3825B7BAB0F}" sibTransId="{A9EBAED5-3385-4074-87BE-01DCD11FE765}"/>
    <dgm:cxn modelId="{57DCA22E-5834-4D02-9228-42954725D97E}" type="presOf" srcId="{28E821D4-9A84-417C-A3D2-231FF3758D1D}" destId="{669D4EE4-7C24-4A55-B23F-FF1D82018A2E}" srcOrd="0" destOrd="0" presId="urn:microsoft.com/office/officeart/2018/2/layout/IconLabelDescriptionList"/>
    <dgm:cxn modelId="{C6EE5436-0767-46D5-B830-1BACC030D635}" srcId="{7EDE53ED-B882-4B64-A926-42203C0EC073}" destId="{66CA5562-5AEE-4897-A5DA-86B71967D083}" srcOrd="2" destOrd="0" parTransId="{67510509-40AF-48DA-B2B1-99C47E54033B}" sibTransId="{DC850FCF-18CA-44E7-8207-3021E15E268A}"/>
    <dgm:cxn modelId="{D90BE039-5D55-4724-9069-0E7115E6F5D9}" srcId="{BB46E126-280A-45ED-BB58-25BF4849D7B3}" destId="{B13AEED2-E3B0-4F55-9163-C4DE1BA65A09}" srcOrd="1" destOrd="0" parTransId="{66B411AE-377B-4E88-9E5F-0EFF236876AC}" sibTransId="{E015A72D-28B5-4009-95ED-444265161C7B}"/>
    <dgm:cxn modelId="{38CE563B-6646-4B68-87CB-E8E5896182C6}" type="presOf" srcId="{186F31A7-979F-435D-B532-1686989ED027}" destId="{4EED36E3-9938-4B12-B89B-A82CED3BC9B7}" srcOrd="0" destOrd="1" presId="urn:microsoft.com/office/officeart/2018/2/layout/IconLabelDescriptionList"/>
    <dgm:cxn modelId="{9698E03B-B2DD-42CD-BFCE-2EABDA025F96}" type="presOf" srcId="{7EDE53ED-B882-4B64-A926-42203C0EC073}" destId="{B8306F42-CDB2-4027-AA47-B54C7F725638}" srcOrd="0" destOrd="0" presId="urn:microsoft.com/office/officeart/2018/2/layout/IconLabelDescriptionList"/>
    <dgm:cxn modelId="{6EEBE446-81C7-4F14-BD18-2C4E32DE5C41}" type="presOf" srcId="{9FC97102-8E31-4872-AA56-4F1FAE226EEF}" destId="{C71E959E-BB07-44DA-8FD4-785E3E7B6E50}" srcOrd="0" destOrd="0" presId="urn:microsoft.com/office/officeart/2018/2/layout/IconLabelDescriptionList"/>
    <dgm:cxn modelId="{66A30147-C25B-445D-8857-95687289D27F}" srcId="{BB46E126-280A-45ED-BB58-25BF4849D7B3}" destId="{0738A1DA-753B-4F9B-A27A-6B202ED1F856}" srcOrd="3" destOrd="0" parTransId="{B0EF135C-1275-4538-A868-B63E2A474036}" sibTransId="{7DFF5A99-339C-487C-903F-FEDA8AB097AC}"/>
    <dgm:cxn modelId="{21C8F267-BCCF-4D1B-BE1A-BC006C48C73D}" type="presOf" srcId="{66CA5562-5AEE-4897-A5DA-86B71967D083}" destId="{4EED36E3-9938-4B12-B89B-A82CED3BC9B7}" srcOrd="0" destOrd="2" presId="urn:microsoft.com/office/officeart/2018/2/layout/IconLabelDescriptionList"/>
    <dgm:cxn modelId="{66940F48-1305-4BB4-B5EF-8754295697C9}" srcId="{661AD2D4-C08B-4538-A7CC-F7C79FF0EF38}" destId="{9FC97102-8E31-4872-AA56-4F1FAE226EEF}" srcOrd="2" destOrd="0" parTransId="{340AB16A-6E0E-45BF-BBE6-A13D3A2206ED}" sibTransId="{620F335A-841F-43CC-911C-D1FAE011CFD6}"/>
    <dgm:cxn modelId="{ED937869-56E4-4875-8480-22A3E43C5061}" srcId="{444EBAF0-000F-4E7F-88F9-B990F31D65CD}" destId="{E2EC07E8-87ED-4E53-BE52-2410E69423D8}" srcOrd="1" destOrd="0" parTransId="{2B5129DE-03AF-43B3-9F0A-FDA009889B0E}" sibTransId="{9C6E7EEB-5BF8-4AC5-939F-73C3F5994F2C}"/>
    <dgm:cxn modelId="{58D1576B-7858-477C-BA3C-FF3C8BA2F8AF}" type="presOf" srcId="{E2EC07E8-87ED-4E53-BE52-2410E69423D8}" destId="{669D4EE4-7C24-4A55-B23F-FF1D82018A2E}" srcOrd="0" destOrd="1" presId="urn:microsoft.com/office/officeart/2018/2/layout/IconLabelDescriptionList"/>
    <dgm:cxn modelId="{91AE974D-036F-4864-AC4E-B6C0982995F4}" type="presOf" srcId="{4A2510C4-248B-4C58-A6FF-C9B77230D187}" destId="{669D4EE4-7C24-4A55-B23F-FF1D82018A2E}" srcOrd="0" destOrd="3" presId="urn:microsoft.com/office/officeart/2018/2/layout/IconLabelDescriptionList"/>
    <dgm:cxn modelId="{DFB3CF4F-0330-49E0-95CE-80DC8AB95BA4}" type="presOf" srcId="{55563CD6-0C44-4F7C-8F10-D4AFCB62D656}" destId="{020A5107-DBC6-4E6B-A39D-439313791C68}" srcOrd="0" destOrd="1" presId="urn:microsoft.com/office/officeart/2018/2/layout/IconLabelDescriptionList"/>
    <dgm:cxn modelId="{B9BD4172-5DD1-4F86-B102-AA2E8274647B}" type="presOf" srcId="{0738A1DA-753B-4F9B-A27A-6B202ED1F856}" destId="{F9F07533-A41B-4B6A-A178-44CE802F5A3F}" srcOrd="0" destOrd="3" presId="urn:microsoft.com/office/officeart/2018/2/layout/IconLabelDescriptionList"/>
    <dgm:cxn modelId="{E452EC52-741B-4E24-A529-59DB60C0B08B}" srcId="{444EBAF0-000F-4E7F-88F9-B990F31D65CD}" destId="{28E821D4-9A84-417C-A3D2-231FF3758D1D}" srcOrd="0" destOrd="0" parTransId="{D4F6D397-1DA7-46EB-B933-85BE175B986F}" sibTransId="{893AB697-DB2C-4E6E-AA60-BF27F654D68A}"/>
    <dgm:cxn modelId="{00B8C976-CB4A-41E5-9A1C-A931530B8981}" srcId="{661AD2D4-C08B-4538-A7CC-F7C79FF0EF38}" destId="{BB46E126-280A-45ED-BB58-25BF4849D7B3}" srcOrd="3" destOrd="0" parTransId="{A9EA811B-98BD-49F7-808A-B02EA9846D31}" sibTransId="{19764CD2-4244-44C9-9D8B-A0B5DCC9B015}"/>
    <dgm:cxn modelId="{84C5C758-9485-425B-B5BF-D81519CE0836}" type="presOf" srcId="{C3339AEC-374C-404D-9DB4-EA1FFBA00DEA}" destId="{020A5107-DBC6-4E6B-A39D-439313791C68}" srcOrd="0" destOrd="0" presId="urn:microsoft.com/office/officeart/2018/2/layout/IconLabelDescriptionList"/>
    <dgm:cxn modelId="{4FE39559-AFB9-4527-8913-6DC64A45E49A}" srcId="{9FC97102-8E31-4872-AA56-4F1FAE226EEF}" destId="{C3AAD7D2-3499-46BA-A0FD-795806230DC8}" srcOrd="4" destOrd="0" parTransId="{AEFEE4F3-1323-4D0C-9852-0E4CE402AE52}" sibTransId="{69B61A3A-106D-427C-9F83-A2A9CF2631C3}"/>
    <dgm:cxn modelId="{BC38448B-CF3A-4B2E-9DAC-C6CC25F5EC61}" srcId="{9FC97102-8E31-4872-AA56-4F1FAE226EEF}" destId="{C3339AEC-374C-404D-9DB4-EA1FFBA00DEA}" srcOrd="0" destOrd="0" parTransId="{6355232C-7966-45FD-BD07-2F41639928D5}" sibTransId="{7631DB36-9433-4A12-9E5E-A6D9A53A1F57}"/>
    <dgm:cxn modelId="{6D320F95-E613-46C9-96DE-5C6CCBA2EDF7}" type="presOf" srcId="{C20D3E5D-217D-48CA-8AB7-D82174D1B24C}" destId="{020A5107-DBC6-4E6B-A39D-439313791C68}" srcOrd="0" destOrd="3" presId="urn:microsoft.com/office/officeart/2018/2/layout/IconLabelDescriptionList"/>
    <dgm:cxn modelId="{E3D4B497-2EA3-42A1-B8C8-C42C38A7DB28}" type="presOf" srcId="{93B9545F-CB84-400E-843E-FF6A538D9C97}" destId="{669D4EE4-7C24-4A55-B23F-FF1D82018A2E}" srcOrd="0" destOrd="4" presId="urn:microsoft.com/office/officeart/2018/2/layout/IconLabelDescriptionList"/>
    <dgm:cxn modelId="{D1CD63A0-8752-41E1-A730-05324EBD6C80}" srcId="{7EDE53ED-B882-4B64-A926-42203C0EC073}" destId="{186F31A7-979F-435D-B532-1686989ED027}" srcOrd="1" destOrd="0" parTransId="{266EC365-A261-4004-9999-7D694837DF10}" sibTransId="{47DDFE4F-E6DE-400C-B7D3-93ED70B5F2A1}"/>
    <dgm:cxn modelId="{11BC05A3-C816-4B5B-A0BF-0AD746275EE8}" srcId="{444EBAF0-000F-4E7F-88F9-B990F31D65CD}" destId="{4A2510C4-248B-4C58-A6FF-C9B77230D187}" srcOrd="3" destOrd="0" parTransId="{86C552CE-BFCB-4E8A-A511-AC9ACC7AC3EA}" sibTransId="{8E65F0D0-5FD5-43E5-B403-6B5A775CDEFB}"/>
    <dgm:cxn modelId="{DC7999A5-4190-4313-A82C-4FA5EFB4C239}" type="presOf" srcId="{352B2C61-DFD0-4F6E-9BE7-24DCC8208E5D}" destId="{F9F07533-A41B-4B6A-A178-44CE802F5A3F}" srcOrd="0" destOrd="2" presId="urn:microsoft.com/office/officeart/2018/2/layout/IconLabelDescriptionList"/>
    <dgm:cxn modelId="{4AE428A6-66FC-4114-B527-AE72D75D1D21}" type="presOf" srcId="{B13AEED2-E3B0-4F55-9163-C4DE1BA65A09}" destId="{F9F07533-A41B-4B6A-A178-44CE802F5A3F}" srcOrd="0" destOrd="1" presId="urn:microsoft.com/office/officeart/2018/2/layout/IconLabelDescriptionList"/>
    <dgm:cxn modelId="{211521A7-F047-46B0-8CB8-58CE37C6C056}" type="presOf" srcId="{AD5CE2CF-7E1C-460D-9D65-24C84D30CE91}" destId="{F9F07533-A41B-4B6A-A178-44CE802F5A3F}" srcOrd="0" destOrd="0" presId="urn:microsoft.com/office/officeart/2018/2/layout/IconLabelDescriptionList"/>
    <dgm:cxn modelId="{5F2EB3A9-A86C-4CB9-B876-759320D2D893}" type="presOf" srcId="{63D83920-F389-420D-B01F-BD59CDDA4B63}" destId="{4EED36E3-9938-4B12-B89B-A82CED3BC9B7}" srcOrd="0" destOrd="3" presId="urn:microsoft.com/office/officeart/2018/2/layout/IconLabelDescriptionList"/>
    <dgm:cxn modelId="{9B4167AB-330B-4BB1-AF63-A8EE733E93FA}" srcId="{7EDE53ED-B882-4B64-A926-42203C0EC073}" destId="{63D83920-F389-420D-B01F-BD59CDDA4B63}" srcOrd="3" destOrd="0" parTransId="{175BAC1A-F622-4666-9F8C-C2D28C80D5BF}" sibTransId="{823993EE-88F2-4F48-A1A1-8FAD16C5EC1B}"/>
    <dgm:cxn modelId="{07D3F7B2-4E6C-4B94-952A-34DBE1C4CDEC}" srcId="{7EDE53ED-B882-4B64-A926-42203C0EC073}" destId="{57903430-F9A2-492F-AF03-685A2687964F}" srcOrd="4" destOrd="0" parTransId="{10A1BB14-A5D6-419B-A24C-F54519A61093}" sibTransId="{19467473-7315-4AB0-AFA1-278390CCFF38}"/>
    <dgm:cxn modelId="{D72AF2BE-FDFE-4F9E-AE14-C5107FB25673}" type="presOf" srcId="{DD135C67-E9F7-43D0-8D5D-C6DAE656A71D}" destId="{4EED36E3-9938-4B12-B89B-A82CED3BC9B7}" srcOrd="0" destOrd="0" presId="urn:microsoft.com/office/officeart/2018/2/layout/IconLabelDescriptionList"/>
    <dgm:cxn modelId="{8C0C3EBF-F927-4144-8938-1999C102E0B5}" type="presOf" srcId="{A0BA8D8C-46CB-4700-909C-1221087F4B7C}" destId="{669D4EE4-7C24-4A55-B23F-FF1D82018A2E}" srcOrd="0" destOrd="2" presId="urn:microsoft.com/office/officeart/2018/2/layout/IconLabelDescriptionList"/>
    <dgm:cxn modelId="{C23484C1-E8B9-4840-8BFD-2F65AF0621E2}" type="presOf" srcId="{661AD2D4-C08B-4538-A7CC-F7C79FF0EF38}" destId="{EDAB3A4E-7497-4947-B958-7C70933EDADC}" srcOrd="0" destOrd="0" presId="urn:microsoft.com/office/officeart/2018/2/layout/IconLabelDescriptionList"/>
    <dgm:cxn modelId="{D55765D4-A22D-4BF2-BFAE-C39EDFE1397D}" srcId="{9FC97102-8E31-4872-AA56-4F1FAE226EEF}" destId="{C20D3E5D-217D-48CA-8AB7-D82174D1B24C}" srcOrd="3" destOrd="0" parTransId="{A0B53CB8-8803-4BF9-B0DD-5B4275F8FA1C}" sibTransId="{CB73AA6E-8F2C-47E3-8F2F-4C2EA0D6F977}"/>
    <dgm:cxn modelId="{C0C790D4-6D52-487D-ACF1-1AEE081033BD}" srcId="{444EBAF0-000F-4E7F-88F9-B990F31D65CD}" destId="{A0BA8D8C-46CB-4700-909C-1221087F4B7C}" srcOrd="2" destOrd="0" parTransId="{1251E2AE-13E4-4B65-8804-293C7B496A35}" sibTransId="{DBEB1184-31B9-47A1-ACE7-253779B9376F}"/>
    <dgm:cxn modelId="{0FB6B8DA-EB08-48A2-A6CE-67E94002FB8F}" type="presOf" srcId="{BB46E126-280A-45ED-BB58-25BF4849D7B3}" destId="{57A83BEB-173F-4B87-A64B-A13278775870}" srcOrd="0" destOrd="0" presId="urn:microsoft.com/office/officeart/2018/2/layout/IconLabelDescriptionList"/>
    <dgm:cxn modelId="{54C6C0E0-9D0B-45E8-BAA9-87B2F8B18BD4}" type="presOf" srcId="{57903430-F9A2-492F-AF03-685A2687964F}" destId="{4EED36E3-9938-4B12-B89B-A82CED3BC9B7}" srcOrd="0" destOrd="4" presId="urn:microsoft.com/office/officeart/2018/2/layout/IconLabelDescriptionList"/>
    <dgm:cxn modelId="{77AB6BE1-C1FF-4F7B-8FFA-BF81ACC2E0A2}" srcId="{444EBAF0-000F-4E7F-88F9-B990F31D65CD}" destId="{93B9545F-CB84-400E-843E-FF6A538D9C97}" srcOrd="4" destOrd="0" parTransId="{A04823DD-5794-4129-AB8B-D6CBAFE3FCAD}" sibTransId="{DB195592-7FC5-4785-97CD-517F87563B16}"/>
    <dgm:cxn modelId="{F5BC04F1-F716-4FA9-99A7-8E92F5EC975C}" srcId="{BB46E126-280A-45ED-BB58-25BF4849D7B3}" destId="{352B2C61-DFD0-4F6E-9BE7-24DCC8208E5D}" srcOrd="2" destOrd="0" parTransId="{3B5DA1A3-0486-41D6-B15C-33EE42B2EDCA}" sibTransId="{4F6BC934-ABD4-4A24-91E2-6DC389413E52}"/>
    <dgm:cxn modelId="{8B081FF5-7D22-406B-8423-C1C24D296346}" srcId="{9FC97102-8E31-4872-AA56-4F1FAE226EEF}" destId="{55563CD6-0C44-4F7C-8F10-D4AFCB62D656}" srcOrd="1" destOrd="0" parTransId="{152E976D-90B2-4D62-8142-DEEBEE816CA9}" sibTransId="{986E3397-9126-4CD3-B473-8A700F0ABB1B}"/>
    <dgm:cxn modelId="{060764F9-8AA6-42B2-BBFE-E40639D80CE2}" type="presOf" srcId="{C3AAD7D2-3499-46BA-A0FD-795806230DC8}" destId="{020A5107-DBC6-4E6B-A39D-439313791C68}" srcOrd="0" destOrd="4" presId="urn:microsoft.com/office/officeart/2018/2/layout/IconLabelDescriptionList"/>
    <dgm:cxn modelId="{639830FF-44B7-4D77-9A26-5677F6827C81}" srcId="{9FC97102-8E31-4872-AA56-4F1FAE226EEF}" destId="{E2369C0F-E572-4FC3-B3C1-727677980645}" srcOrd="2" destOrd="0" parTransId="{7A20F0B3-4221-474E-B0FA-7C4A7EBC3A13}" sibTransId="{3C0E1FA6-EC3F-43BE-9F70-B6F2E33CD2F8}"/>
    <dgm:cxn modelId="{C80F1365-5FDD-463A-A39B-8CF05C3D3A5A}" type="presParOf" srcId="{EDAB3A4E-7497-4947-B958-7C70933EDADC}" destId="{1DED4BE9-1958-4CC1-906C-7E9BE76C734F}" srcOrd="0" destOrd="0" presId="urn:microsoft.com/office/officeart/2018/2/layout/IconLabelDescriptionList"/>
    <dgm:cxn modelId="{F0E00526-240A-419D-B082-3972ED565698}" type="presParOf" srcId="{1DED4BE9-1958-4CC1-906C-7E9BE76C734F}" destId="{AF058CAF-1488-478C-BBF3-F0E2A0DA3DEE}" srcOrd="0" destOrd="0" presId="urn:microsoft.com/office/officeart/2018/2/layout/IconLabelDescriptionList"/>
    <dgm:cxn modelId="{E464F4A5-9B1A-4E7F-85C0-BABA6BB08F59}" type="presParOf" srcId="{1DED4BE9-1958-4CC1-906C-7E9BE76C734F}" destId="{A93719B7-8188-43AE-A1C4-CB8F64D71C44}" srcOrd="1" destOrd="0" presId="urn:microsoft.com/office/officeart/2018/2/layout/IconLabelDescriptionList"/>
    <dgm:cxn modelId="{18460235-8E85-4F22-8D01-B0D5E8271B79}" type="presParOf" srcId="{1DED4BE9-1958-4CC1-906C-7E9BE76C734F}" destId="{B8306F42-CDB2-4027-AA47-B54C7F725638}" srcOrd="2" destOrd="0" presId="urn:microsoft.com/office/officeart/2018/2/layout/IconLabelDescriptionList"/>
    <dgm:cxn modelId="{B6255B13-D22A-4B82-96AE-96D89722971E}" type="presParOf" srcId="{1DED4BE9-1958-4CC1-906C-7E9BE76C734F}" destId="{5C2D2F96-4E86-42C2-9ED4-D9DB63B1B17C}" srcOrd="3" destOrd="0" presId="urn:microsoft.com/office/officeart/2018/2/layout/IconLabelDescriptionList"/>
    <dgm:cxn modelId="{DD1F086A-D097-4EE8-A578-42E1E7DB1EDC}" type="presParOf" srcId="{1DED4BE9-1958-4CC1-906C-7E9BE76C734F}" destId="{4EED36E3-9938-4B12-B89B-A82CED3BC9B7}" srcOrd="4" destOrd="0" presId="urn:microsoft.com/office/officeart/2018/2/layout/IconLabelDescriptionList"/>
    <dgm:cxn modelId="{FD53722E-ECB8-4023-BA98-505E34106A79}" type="presParOf" srcId="{EDAB3A4E-7497-4947-B958-7C70933EDADC}" destId="{DC0C07F7-F132-467B-9738-79D7E0C7F10C}" srcOrd="1" destOrd="0" presId="urn:microsoft.com/office/officeart/2018/2/layout/IconLabelDescriptionList"/>
    <dgm:cxn modelId="{B0ED4A26-B3D8-424F-9650-9E5D0CB533E3}" type="presParOf" srcId="{EDAB3A4E-7497-4947-B958-7C70933EDADC}" destId="{E85CBECC-EF4D-41FA-8D30-BADAF9E38B46}" srcOrd="2" destOrd="0" presId="urn:microsoft.com/office/officeart/2018/2/layout/IconLabelDescriptionList"/>
    <dgm:cxn modelId="{76888064-760E-4F96-9AEC-E42402978302}" type="presParOf" srcId="{E85CBECC-EF4D-41FA-8D30-BADAF9E38B46}" destId="{385F96DD-78E7-4D27-BD46-5F5046EDD2D3}" srcOrd="0" destOrd="0" presId="urn:microsoft.com/office/officeart/2018/2/layout/IconLabelDescriptionList"/>
    <dgm:cxn modelId="{3B0D8605-EEB2-4E25-8082-0C7385F625CD}" type="presParOf" srcId="{E85CBECC-EF4D-41FA-8D30-BADAF9E38B46}" destId="{CFD2604F-3EB1-42C8-A2A9-FF31A8C43FF0}" srcOrd="1" destOrd="0" presId="urn:microsoft.com/office/officeart/2018/2/layout/IconLabelDescriptionList"/>
    <dgm:cxn modelId="{DBC5F761-861E-401B-9303-AD21DFA17543}" type="presParOf" srcId="{E85CBECC-EF4D-41FA-8D30-BADAF9E38B46}" destId="{F94BFEAF-9393-45D2-A500-B60E75237D0A}" srcOrd="2" destOrd="0" presId="urn:microsoft.com/office/officeart/2018/2/layout/IconLabelDescriptionList"/>
    <dgm:cxn modelId="{AFCB4E03-BCF1-4FB3-990B-C9BF63E4C4F4}" type="presParOf" srcId="{E85CBECC-EF4D-41FA-8D30-BADAF9E38B46}" destId="{9A795B53-CE71-424D-AECF-AA2D69B02290}" srcOrd="3" destOrd="0" presId="urn:microsoft.com/office/officeart/2018/2/layout/IconLabelDescriptionList"/>
    <dgm:cxn modelId="{16B0D2EF-6C90-49E2-A5C5-EABF500DBBC1}" type="presParOf" srcId="{E85CBECC-EF4D-41FA-8D30-BADAF9E38B46}" destId="{669D4EE4-7C24-4A55-B23F-FF1D82018A2E}" srcOrd="4" destOrd="0" presId="urn:microsoft.com/office/officeart/2018/2/layout/IconLabelDescriptionList"/>
    <dgm:cxn modelId="{FBF07B68-F64D-452F-B760-E2C01B6C22DF}" type="presParOf" srcId="{EDAB3A4E-7497-4947-B958-7C70933EDADC}" destId="{81B51BC1-6B7E-471C-84D2-EC3BF9D33361}" srcOrd="3" destOrd="0" presId="urn:microsoft.com/office/officeart/2018/2/layout/IconLabelDescriptionList"/>
    <dgm:cxn modelId="{062EF62F-B710-4A58-B9A7-514AB8BCC6D7}" type="presParOf" srcId="{EDAB3A4E-7497-4947-B958-7C70933EDADC}" destId="{AF31C8AB-EF52-48E2-B213-293013B7A2AB}" srcOrd="4" destOrd="0" presId="urn:microsoft.com/office/officeart/2018/2/layout/IconLabelDescriptionList"/>
    <dgm:cxn modelId="{5A758853-4DEE-4669-964F-809202D7D9A3}" type="presParOf" srcId="{AF31C8AB-EF52-48E2-B213-293013B7A2AB}" destId="{DA79A813-0A0D-4141-9B59-3D635C168014}" srcOrd="0" destOrd="0" presId="urn:microsoft.com/office/officeart/2018/2/layout/IconLabelDescriptionList"/>
    <dgm:cxn modelId="{4A204A17-B0A2-4E8D-A7CF-84B21F7AFF80}" type="presParOf" srcId="{AF31C8AB-EF52-48E2-B213-293013B7A2AB}" destId="{0F679AB6-239E-4E27-8B1E-AA603B57F7C0}" srcOrd="1" destOrd="0" presId="urn:microsoft.com/office/officeart/2018/2/layout/IconLabelDescriptionList"/>
    <dgm:cxn modelId="{04D403B4-BB6B-41A9-9E9F-48B0649CFB06}" type="presParOf" srcId="{AF31C8AB-EF52-48E2-B213-293013B7A2AB}" destId="{C71E959E-BB07-44DA-8FD4-785E3E7B6E50}" srcOrd="2" destOrd="0" presId="urn:microsoft.com/office/officeart/2018/2/layout/IconLabelDescriptionList"/>
    <dgm:cxn modelId="{577FCFC7-F876-4117-ADF0-7C3F147275BE}" type="presParOf" srcId="{AF31C8AB-EF52-48E2-B213-293013B7A2AB}" destId="{3338F6FF-0508-4BE1-8862-3EF8D87B46E7}" srcOrd="3" destOrd="0" presId="urn:microsoft.com/office/officeart/2018/2/layout/IconLabelDescriptionList"/>
    <dgm:cxn modelId="{5CB9FA11-EC12-49F0-948A-B14E1FD7A6E9}" type="presParOf" srcId="{AF31C8AB-EF52-48E2-B213-293013B7A2AB}" destId="{020A5107-DBC6-4E6B-A39D-439313791C68}" srcOrd="4" destOrd="0" presId="urn:microsoft.com/office/officeart/2018/2/layout/IconLabelDescriptionList"/>
    <dgm:cxn modelId="{C7883465-B851-49FF-8797-8881CC88C71C}" type="presParOf" srcId="{EDAB3A4E-7497-4947-B958-7C70933EDADC}" destId="{C5D7AE76-B178-4F02-B177-E0844AE4AB90}" srcOrd="5" destOrd="0" presId="urn:microsoft.com/office/officeart/2018/2/layout/IconLabelDescriptionList"/>
    <dgm:cxn modelId="{DC7427CB-6DE0-4F67-A9AC-2043BCDAA15A}" type="presParOf" srcId="{EDAB3A4E-7497-4947-B958-7C70933EDADC}" destId="{BF70BF00-AD84-490C-A41A-1AC7B8D400A4}" srcOrd="6" destOrd="0" presId="urn:microsoft.com/office/officeart/2018/2/layout/IconLabelDescriptionList"/>
    <dgm:cxn modelId="{63E213C3-64DF-444D-B796-9FC5D5BA077F}" type="presParOf" srcId="{BF70BF00-AD84-490C-A41A-1AC7B8D400A4}" destId="{AC3EEF1A-7778-4D7D-B0B8-73FF7B7A7756}" srcOrd="0" destOrd="0" presId="urn:microsoft.com/office/officeart/2018/2/layout/IconLabelDescriptionList"/>
    <dgm:cxn modelId="{B4F151CD-FB90-448B-B791-AFFFF69EF4C8}" type="presParOf" srcId="{BF70BF00-AD84-490C-A41A-1AC7B8D400A4}" destId="{D44DC16D-CA8F-413B-B15A-EEDFB9143066}" srcOrd="1" destOrd="0" presId="urn:microsoft.com/office/officeart/2018/2/layout/IconLabelDescriptionList"/>
    <dgm:cxn modelId="{ED1439BB-C506-4478-B287-A068001873A6}" type="presParOf" srcId="{BF70BF00-AD84-490C-A41A-1AC7B8D400A4}" destId="{57A83BEB-173F-4B87-A64B-A13278775870}" srcOrd="2" destOrd="0" presId="urn:microsoft.com/office/officeart/2018/2/layout/IconLabelDescriptionList"/>
    <dgm:cxn modelId="{3088C878-7DE5-4398-A4A4-D9A99F60153D}" type="presParOf" srcId="{BF70BF00-AD84-490C-A41A-1AC7B8D400A4}" destId="{FAB02091-0869-42AF-943B-243A91954D16}" srcOrd="3" destOrd="0" presId="urn:microsoft.com/office/officeart/2018/2/layout/IconLabelDescriptionList"/>
    <dgm:cxn modelId="{D4225736-AF82-4BBA-9AD6-8D2E49ED574A}" type="presParOf" srcId="{BF70BF00-AD84-490C-A41A-1AC7B8D400A4}" destId="{F9F07533-A41B-4B6A-A178-44CE802F5A3F}" srcOrd="4" destOrd="0" presId="urn:microsoft.com/office/officeart/2018/2/layout/IconLabelDescrip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32B2C6-1315-4EB3-BB9C-1A1D3E4D912F}">
      <dsp:nvSpPr>
        <dsp:cNvPr id="0" name=""/>
        <dsp:cNvSpPr/>
      </dsp:nvSpPr>
      <dsp:spPr>
        <a:xfrm>
          <a:off x="2206062" y="1517961"/>
          <a:ext cx="1929394" cy="1669004"/>
        </a:xfrm>
        <a:prstGeom prst="hexagon">
          <a:avLst>
            <a:gd name="adj" fmla="val 28570"/>
            <a:gd name="vf" fmla="val 115470"/>
          </a:avLst>
        </a:prstGeom>
        <a:solidFill>
          <a:srgbClr val="D1D53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b="1" kern="1200" dirty="0">
              <a:solidFill>
                <a:schemeClr val="tx1"/>
              </a:solidFill>
            </a:rPr>
            <a:t>Agentic AI </a:t>
          </a:r>
          <a:r>
            <a:rPr lang="en-AU" sz="1200" b="0" kern="1200" dirty="0">
              <a:solidFill>
                <a:schemeClr val="tx1"/>
              </a:solidFill>
            </a:rPr>
            <a:t>autonomous agents interacting, negotiating and evolving in real time</a:t>
          </a:r>
        </a:p>
      </dsp:txBody>
      <dsp:txXfrm>
        <a:off x="2525790" y="1794538"/>
        <a:ext cx="1289938" cy="1115850"/>
      </dsp:txXfrm>
    </dsp:sp>
    <dsp:sp modelId="{6C0F0094-7F9D-4CD3-BAAA-6CEAE23C50DB}">
      <dsp:nvSpPr>
        <dsp:cNvPr id="0" name=""/>
        <dsp:cNvSpPr/>
      </dsp:nvSpPr>
      <dsp:spPr>
        <a:xfrm>
          <a:off x="3414234" y="719455"/>
          <a:ext cx="727954" cy="62722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3ADC55-9A0C-4467-83E5-9D192158AB9B}">
      <dsp:nvSpPr>
        <dsp:cNvPr id="0" name=""/>
        <dsp:cNvSpPr/>
      </dsp:nvSpPr>
      <dsp:spPr>
        <a:xfrm>
          <a:off x="2383787" y="0"/>
          <a:ext cx="1581125" cy="1367858"/>
        </a:xfrm>
        <a:prstGeom prst="hexagon">
          <a:avLst>
            <a:gd name="adj" fmla="val 28570"/>
            <a:gd name="vf" fmla="val 115470"/>
          </a:avLst>
        </a:prstGeom>
        <a:solidFill>
          <a:srgbClr val="FFC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b="0" kern="1200">
              <a:solidFill>
                <a:schemeClr val="tx1"/>
              </a:solidFill>
            </a:rPr>
            <a:t>Stakeholder Experience Enhancement</a:t>
          </a:r>
        </a:p>
      </dsp:txBody>
      <dsp:txXfrm>
        <a:off x="2645813" y="226683"/>
        <a:ext cx="1057073" cy="914492"/>
      </dsp:txXfrm>
    </dsp:sp>
    <dsp:sp modelId="{57D4B63A-F39D-47D1-8D10-136A31FFFBA9}">
      <dsp:nvSpPr>
        <dsp:cNvPr id="0" name=""/>
        <dsp:cNvSpPr/>
      </dsp:nvSpPr>
      <dsp:spPr>
        <a:xfrm>
          <a:off x="4263813" y="1892040"/>
          <a:ext cx="727954" cy="62722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2CBE68-B10D-45C6-89B0-109A54B3C3F6}">
      <dsp:nvSpPr>
        <dsp:cNvPr id="0" name=""/>
        <dsp:cNvSpPr/>
      </dsp:nvSpPr>
      <dsp:spPr>
        <a:xfrm>
          <a:off x="3833862" y="841324"/>
          <a:ext cx="1581125" cy="1367858"/>
        </a:xfrm>
        <a:prstGeom prst="hexagon">
          <a:avLst>
            <a:gd name="adj" fmla="val 28570"/>
            <a:gd name="vf" fmla="val 115470"/>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b="0" kern="1200">
              <a:solidFill>
                <a:schemeClr val="tx1"/>
              </a:solidFill>
            </a:rPr>
            <a:t>Enhanced Risk Management and Cyber Security </a:t>
          </a:r>
        </a:p>
      </dsp:txBody>
      <dsp:txXfrm>
        <a:off x="4095888" y="1068007"/>
        <a:ext cx="1057073" cy="914492"/>
      </dsp:txXfrm>
    </dsp:sp>
    <dsp:sp modelId="{F149B9FD-76A0-4C5B-B951-16E2F8ED81E0}">
      <dsp:nvSpPr>
        <dsp:cNvPr id="0" name=""/>
        <dsp:cNvSpPr/>
      </dsp:nvSpPr>
      <dsp:spPr>
        <a:xfrm>
          <a:off x="3673640" y="3215668"/>
          <a:ext cx="727954" cy="62722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67AF7D-0FF5-4419-B6A5-154C12B8D753}">
      <dsp:nvSpPr>
        <dsp:cNvPr id="0" name=""/>
        <dsp:cNvSpPr/>
      </dsp:nvSpPr>
      <dsp:spPr>
        <a:xfrm>
          <a:off x="3833862" y="2495272"/>
          <a:ext cx="1581125" cy="1367858"/>
        </a:xfrm>
        <a:prstGeom prst="hexagon">
          <a:avLst>
            <a:gd name="adj" fmla="val 28570"/>
            <a:gd name="vf" fmla="val 115470"/>
          </a:avLst>
        </a:prstGeom>
        <a:solidFill>
          <a:schemeClr val="accent3">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b="0" kern="1200">
              <a:solidFill>
                <a:schemeClr val="tx1"/>
              </a:solidFill>
            </a:rPr>
            <a:t>Accelerated Research and Development:</a:t>
          </a:r>
        </a:p>
      </dsp:txBody>
      <dsp:txXfrm>
        <a:off x="4095888" y="2721955"/>
        <a:ext cx="1057073" cy="914492"/>
      </dsp:txXfrm>
    </dsp:sp>
    <dsp:sp modelId="{E14F8585-DC1E-4691-90D1-58A65D704A00}">
      <dsp:nvSpPr>
        <dsp:cNvPr id="0" name=""/>
        <dsp:cNvSpPr/>
      </dsp:nvSpPr>
      <dsp:spPr>
        <a:xfrm>
          <a:off x="2209652" y="3353065"/>
          <a:ext cx="727954" cy="62722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653CAD-B168-42F6-8D3C-BB088266417D}">
      <dsp:nvSpPr>
        <dsp:cNvPr id="0" name=""/>
        <dsp:cNvSpPr/>
      </dsp:nvSpPr>
      <dsp:spPr>
        <a:xfrm>
          <a:off x="2383787" y="3337538"/>
          <a:ext cx="1581125" cy="1367858"/>
        </a:xfrm>
        <a:prstGeom prst="hexagon">
          <a:avLst>
            <a:gd name="adj" fmla="val 28570"/>
            <a:gd name="vf" fmla="val 115470"/>
          </a:avLst>
        </a:prstGeom>
        <a:solidFill>
          <a:schemeClr val="accent5">
            <a:lumMod val="40000"/>
            <a:lumOff val="6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b="0" kern="1200">
              <a:solidFill>
                <a:schemeClr val="tx1"/>
              </a:solidFill>
            </a:rPr>
            <a:t>Product and Service Innovation</a:t>
          </a:r>
        </a:p>
      </dsp:txBody>
      <dsp:txXfrm>
        <a:off x="2645813" y="3564221"/>
        <a:ext cx="1057073" cy="914492"/>
      </dsp:txXfrm>
    </dsp:sp>
    <dsp:sp modelId="{B39B406B-C8E1-476B-9B85-145B019DD4C4}">
      <dsp:nvSpPr>
        <dsp:cNvPr id="0" name=""/>
        <dsp:cNvSpPr/>
      </dsp:nvSpPr>
      <dsp:spPr>
        <a:xfrm>
          <a:off x="1346160" y="2180951"/>
          <a:ext cx="727954" cy="62722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B052C2-EE1B-4229-BB02-8F7F69DA676E}">
      <dsp:nvSpPr>
        <dsp:cNvPr id="0" name=""/>
        <dsp:cNvSpPr/>
      </dsp:nvSpPr>
      <dsp:spPr>
        <a:xfrm>
          <a:off x="926980" y="2496213"/>
          <a:ext cx="1581125" cy="1367858"/>
        </a:xfrm>
        <a:prstGeom prst="hexagon">
          <a:avLst>
            <a:gd name="adj" fmla="val 28570"/>
            <a:gd name="vf" fmla="val 115470"/>
          </a:avLst>
        </a:prstGeom>
        <a:solidFill>
          <a:srgbClr val="8588FB"/>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b="0" kern="1200"/>
            <a:t>Automation of Routine Processes: </a:t>
          </a:r>
        </a:p>
      </dsp:txBody>
      <dsp:txXfrm>
        <a:off x="1189006" y="2722896"/>
        <a:ext cx="1057073" cy="914492"/>
      </dsp:txXfrm>
    </dsp:sp>
    <dsp:sp modelId="{C6874671-D61B-4DBC-A86B-487FE708A9F2}">
      <dsp:nvSpPr>
        <dsp:cNvPr id="0" name=""/>
        <dsp:cNvSpPr/>
      </dsp:nvSpPr>
      <dsp:spPr>
        <a:xfrm>
          <a:off x="926980" y="839442"/>
          <a:ext cx="1581125" cy="1367858"/>
        </a:xfrm>
        <a:prstGeom prst="hexagon">
          <a:avLst>
            <a:gd name="adj" fmla="val 28570"/>
            <a:gd name="vf" fmla="val 115470"/>
          </a:avLst>
        </a:prstGeom>
        <a:solidFill>
          <a:srgbClr val="C3FB69"/>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kern="1200">
              <a:solidFill>
                <a:schemeClr val="tx1"/>
              </a:solidFill>
            </a:rPr>
            <a:t>Predictive Analytics for Decision Making</a:t>
          </a:r>
        </a:p>
      </dsp:txBody>
      <dsp:txXfrm>
        <a:off x="1189006" y="1066125"/>
        <a:ext cx="1057073" cy="9144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9A7559-C1BA-446A-BAA2-4DD16E698628}">
      <dsp:nvSpPr>
        <dsp:cNvPr id="0" name=""/>
        <dsp:cNvSpPr/>
      </dsp:nvSpPr>
      <dsp:spPr>
        <a:xfrm rot="5400000">
          <a:off x="3506806" y="130656"/>
          <a:ext cx="2008628" cy="1747506"/>
        </a:xfrm>
        <a:prstGeom prst="hexagon">
          <a:avLst>
            <a:gd name="adj" fmla="val 25000"/>
            <a:gd name="vf" fmla="val 115470"/>
          </a:avLst>
        </a:prstGeom>
        <a:solidFill>
          <a:schemeClr val="accent1">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a:solidFill>
                <a:schemeClr val="tx1"/>
              </a:solidFill>
            </a:rPr>
            <a:t>Cyber Security </a:t>
          </a:r>
        </a:p>
      </dsp:txBody>
      <dsp:txXfrm rot="-5400000">
        <a:off x="3909687" y="313106"/>
        <a:ext cx="1202866" cy="1382606"/>
      </dsp:txXfrm>
    </dsp:sp>
    <dsp:sp modelId="{C1FC5B85-0337-496F-90E7-D266480EE44E}">
      <dsp:nvSpPr>
        <dsp:cNvPr id="0" name=""/>
        <dsp:cNvSpPr/>
      </dsp:nvSpPr>
      <dsp:spPr>
        <a:xfrm>
          <a:off x="5437901" y="401821"/>
          <a:ext cx="2241629" cy="1205177"/>
        </a:xfrm>
        <a:prstGeom prst="rect">
          <a:avLst/>
        </a:prstGeom>
        <a:noFill/>
        <a:ln>
          <a:noFill/>
        </a:ln>
        <a:effectLst/>
      </dsp:spPr>
      <dsp:style>
        <a:lnRef idx="0">
          <a:scrgbClr r="0" g="0" b="0"/>
        </a:lnRef>
        <a:fillRef idx="0">
          <a:scrgbClr r="0" g="0" b="0"/>
        </a:fillRef>
        <a:effectRef idx="0">
          <a:scrgbClr r="0" g="0" b="0"/>
        </a:effectRef>
        <a:fontRef idx="minor"/>
      </dsp:style>
    </dsp:sp>
    <dsp:sp modelId="{C89718CD-FE0D-4908-B6DB-E9E5D0EC5726}">
      <dsp:nvSpPr>
        <dsp:cNvPr id="0" name=""/>
        <dsp:cNvSpPr/>
      </dsp:nvSpPr>
      <dsp:spPr>
        <a:xfrm rot="5400000">
          <a:off x="1619499" y="130656"/>
          <a:ext cx="2008628" cy="1747506"/>
        </a:xfrm>
        <a:prstGeom prst="hexagon">
          <a:avLst>
            <a:gd name="adj" fmla="val 25000"/>
            <a:gd name="vf" fmla="val 115470"/>
          </a:avLst>
        </a:prstGeom>
        <a:solidFill>
          <a:schemeClr val="accent3">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AU" sz="1600" kern="1200">
              <a:solidFill>
                <a:schemeClr val="tx1"/>
              </a:solidFill>
            </a:rPr>
            <a:t>Acceptable Use of AI</a:t>
          </a:r>
        </a:p>
      </dsp:txBody>
      <dsp:txXfrm rot="-5400000">
        <a:off x="2022380" y="313106"/>
        <a:ext cx="1202866" cy="1382606"/>
      </dsp:txXfrm>
    </dsp:sp>
    <dsp:sp modelId="{495D787E-9A4D-4CBE-AADF-2CEC32D3C3A5}">
      <dsp:nvSpPr>
        <dsp:cNvPr id="0" name=""/>
        <dsp:cNvSpPr/>
      </dsp:nvSpPr>
      <dsp:spPr>
        <a:xfrm rot="5400000">
          <a:off x="2559537" y="1835580"/>
          <a:ext cx="2008628" cy="1747506"/>
        </a:xfrm>
        <a:prstGeom prst="hexagon">
          <a:avLst>
            <a:gd name="adj" fmla="val 25000"/>
            <a:gd name="vf" fmla="val 115470"/>
          </a:avLst>
        </a:prstGeom>
        <a:solidFill>
          <a:schemeClr val="accent5">
            <a:lumMod val="40000"/>
            <a:lumOff val="6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a:solidFill>
                <a:schemeClr val="tx1"/>
              </a:solidFill>
            </a:rPr>
            <a:t>Information and Data Privacy</a:t>
          </a:r>
        </a:p>
      </dsp:txBody>
      <dsp:txXfrm rot="-5400000">
        <a:off x="2962418" y="2018030"/>
        <a:ext cx="1202866" cy="1382606"/>
      </dsp:txXfrm>
    </dsp:sp>
    <dsp:sp modelId="{4C84DB65-CF71-48A9-8587-2158307A8D10}">
      <dsp:nvSpPr>
        <dsp:cNvPr id="0" name=""/>
        <dsp:cNvSpPr/>
      </dsp:nvSpPr>
      <dsp:spPr>
        <a:xfrm>
          <a:off x="448468" y="2106744"/>
          <a:ext cx="2169318" cy="1205177"/>
        </a:xfrm>
        <a:prstGeom prst="rect">
          <a:avLst/>
        </a:prstGeom>
        <a:noFill/>
        <a:ln>
          <a:noFill/>
        </a:ln>
        <a:effectLst/>
      </dsp:spPr>
      <dsp:style>
        <a:lnRef idx="0">
          <a:scrgbClr r="0" g="0" b="0"/>
        </a:lnRef>
        <a:fillRef idx="0">
          <a:scrgbClr r="0" g="0" b="0"/>
        </a:fillRef>
        <a:effectRef idx="0">
          <a:scrgbClr r="0" g="0" b="0"/>
        </a:effectRef>
        <a:fontRef idx="minor"/>
      </dsp:style>
    </dsp:sp>
    <dsp:sp modelId="{A4768D01-9A99-470A-A65A-4B68CF82CAE3}">
      <dsp:nvSpPr>
        <dsp:cNvPr id="0" name=""/>
        <dsp:cNvSpPr/>
      </dsp:nvSpPr>
      <dsp:spPr>
        <a:xfrm rot="5400000">
          <a:off x="4446844" y="1835580"/>
          <a:ext cx="2008628" cy="1747506"/>
        </a:xfrm>
        <a:prstGeom prst="hexagon">
          <a:avLst>
            <a:gd name="adj" fmla="val 25000"/>
            <a:gd name="vf" fmla="val 115470"/>
          </a:avLst>
        </a:prstGeom>
        <a:solidFill>
          <a:srgbClr val="FFC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AU" sz="1600" kern="1200">
              <a:solidFill>
                <a:schemeClr val="tx1"/>
              </a:solidFill>
            </a:rPr>
            <a:t>Intellectual Property and Copyright</a:t>
          </a:r>
        </a:p>
      </dsp:txBody>
      <dsp:txXfrm rot="-5400000">
        <a:off x="4849725" y="2018030"/>
        <a:ext cx="1202866" cy="1382606"/>
      </dsp:txXfrm>
    </dsp:sp>
    <dsp:sp modelId="{21923E74-C130-4E1D-ACD8-5EAF7C499B85}">
      <dsp:nvSpPr>
        <dsp:cNvPr id="0" name=""/>
        <dsp:cNvSpPr/>
      </dsp:nvSpPr>
      <dsp:spPr>
        <a:xfrm rot="5400000">
          <a:off x="3490246" y="3540503"/>
          <a:ext cx="2008628" cy="1747506"/>
        </a:xfrm>
        <a:prstGeom prst="hexagon">
          <a:avLst>
            <a:gd name="adj" fmla="val 25000"/>
            <a:gd name="vf" fmla="val 11547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a:solidFill>
                <a:schemeClr val="tx1"/>
              </a:solidFill>
            </a:rPr>
            <a:t>Standards to Address Ethics and Bias</a:t>
          </a:r>
        </a:p>
      </dsp:txBody>
      <dsp:txXfrm rot="-5400000">
        <a:off x="3893127" y="3722953"/>
        <a:ext cx="1202866" cy="1382606"/>
      </dsp:txXfrm>
    </dsp:sp>
    <dsp:sp modelId="{2994FDA2-8ED0-49FF-99A6-D08C411A00AE}">
      <dsp:nvSpPr>
        <dsp:cNvPr id="0" name=""/>
        <dsp:cNvSpPr/>
      </dsp:nvSpPr>
      <dsp:spPr>
        <a:xfrm>
          <a:off x="5388221" y="3811668"/>
          <a:ext cx="2307869" cy="1205177"/>
        </a:xfrm>
        <a:prstGeom prst="rect">
          <a:avLst/>
        </a:prstGeom>
        <a:noFill/>
        <a:ln>
          <a:noFill/>
        </a:ln>
        <a:effectLst/>
      </dsp:spPr>
      <dsp:style>
        <a:lnRef idx="0">
          <a:scrgbClr r="0" g="0" b="0"/>
        </a:lnRef>
        <a:fillRef idx="0">
          <a:scrgbClr r="0" g="0" b="0"/>
        </a:fillRef>
        <a:effectRef idx="0">
          <a:scrgbClr r="0" g="0" b="0"/>
        </a:effectRef>
        <a:fontRef idx="minor"/>
      </dsp:style>
    </dsp:sp>
    <dsp:sp modelId="{DA4BE27E-A6FD-43F2-B12D-5CD56DFE48E8}">
      <dsp:nvSpPr>
        <dsp:cNvPr id="0" name=""/>
        <dsp:cNvSpPr/>
      </dsp:nvSpPr>
      <dsp:spPr>
        <a:xfrm rot="5400000">
          <a:off x="1602939" y="3540503"/>
          <a:ext cx="2008628" cy="1747506"/>
        </a:xfrm>
        <a:prstGeom prst="hexagon">
          <a:avLst>
            <a:gd name="adj" fmla="val 25000"/>
            <a:gd name="vf" fmla="val 115470"/>
          </a:avLst>
        </a:prstGeom>
        <a:solidFill>
          <a:srgbClr val="00206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AU" sz="1600" kern="1200"/>
            <a:t>Data Governance </a:t>
          </a:r>
        </a:p>
      </dsp:txBody>
      <dsp:txXfrm rot="-5400000">
        <a:off x="2005820" y="3722953"/>
        <a:ext cx="1202866" cy="13826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4A8D44-0310-4A02-87FC-4705A2C1E327}">
      <dsp:nvSpPr>
        <dsp:cNvPr id="0" name=""/>
        <dsp:cNvSpPr/>
      </dsp:nvSpPr>
      <dsp:spPr>
        <a:xfrm>
          <a:off x="0" y="495840"/>
          <a:ext cx="8157601" cy="5098500"/>
        </a:xfrm>
        <a:prstGeom prst="swooshArrow">
          <a:avLst>
            <a:gd name="adj1" fmla="val 25000"/>
            <a:gd name="adj2" fmla="val 25000"/>
          </a:avLst>
        </a:prstGeom>
        <a:gradFill rotWithShape="0">
          <a:gsLst>
            <a:gs pos="24000">
              <a:srgbClr val="86CCEC"/>
            </a:gs>
            <a:gs pos="53000">
              <a:schemeClr val="accent1">
                <a:lumMod val="5000"/>
                <a:lumOff val="95000"/>
              </a:schemeClr>
            </a:gs>
            <a:gs pos="100000">
              <a:srgbClr val="91D0EE"/>
            </a:gs>
            <a:gs pos="73000">
              <a:schemeClr val="accent1">
                <a:lumMod val="30000"/>
                <a:lumOff val="70000"/>
              </a:schemeClr>
            </a:gs>
          </a:gsLst>
          <a:lin ang="5400000" scaled="1"/>
        </a:gradFill>
        <a:ln>
          <a:noFill/>
        </a:ln>
        <a:effectLst/>
      </dsp:spPr>
      <dsp:style>
        <a:lnRef idx="0">
          <a:scrgbClr r="0" g="0" b="0"/>
        </a:lnRef>
        <a:fillRef idx="1">
          <a:scrgbClr r="0" g="0" b="0"/>
        </a:fillRef>
        <a:effectRef idx="0">
          <a:scrgbClr r="0" g="0" b="0"/>
        </a:effectRef>
        <a:fontRef idx="minor"/>
      </dsp:style>
    </dsp:sp>
    <dsp:sp modelId="{3A67B0AC-823C-4EE1-9253-278D2A618213}">
      <dsp:nvSpPr>
        <dsp:cNvPr id="0" name=""/>
        <dsp:cNvSpPr/>
      </dsp:nvSpPr>
      <dsp:spPr>
        <a:xfrm>
          <a:off x="1036015" y="4014825"/>
          <a:ext cx="212097" cy="212097"/>
        </a:xfrm>
        <a:prstGeom prst="ellipse">
          <a:avLst/>
        </a:prstGeom>
        <a:solidFill>
          <a:schemeClr val="accent3">
            <a:lumMod val="40000"/>
            <a:lumOff val="6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45B0C3-4A56-4549-AA64-85EF5D6C4221}">
      <dsp:nvSpPr>
        <dsp:cNvPr id="0" name=""/>
        <dsp:cNvSpPr/>
      </dsp:nvSpPr>
      <dsp:spPr>
        <a:xfrm>
          <a:off x="1142064" y="4120874"/>
          <a:ext cx="1900721" cy="1473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386" tIns="0" rIns="0" bIns="0" numCol="1" spcCol="1270" anchor="t" anchorCtr="0">
          <a:noAutofit/>
        </a:bodyPr>
        <a:lstStyle/>
        <a:p>
          <a:pPr marL="0" lvl="0" indent="0" algn="l" defTabSz="800100">
            <a:lnSpc>
              <a:spcPct val="90000"/>
            </a:lnSpc>
            <a:spcBef>
              <a:spcPct val="0"/>
            </a:spcBef>
            <a:spcAft>
              <a:spcPct val="35000"/>
            </a:spcAft>
            <a:buNone/>
          </a:pPr>
          <a:r>
            <a:rPr lang="en-AU" sz="1800" b="1" kern="1200"/>
            <a:t>Ideation </a:t>
          </a:r>
          <a:r>
            <a:rPr lang="en-AU" sz="1800" kern="1200"/>
            <a:t>- </a:t>
          </a:r>
          <a:r>
            <a:rPr lang="en-AU" sz="1500" b="0" kern="1200"/>
            <a:t>candidate selection </a:t>
          </a:r>
          <a:r>
            <a:rPr lang="en-AU" sz="1500" kern="1200"/>
            <a:t>identify a clear viable business problem</a:t>
          </a:r>
        </a:p>
      </dsp:txBody>
      <dsp:txXfrm>
        <a:off x="1142064" y="4120874"/>
        <a:ext cx="1900721" cy="1473466"/>
      </dsp:txXfrm>
    </dsp:sp>
    <dsp:sp modelId="{77DA8402-9C38-4754-8928-EB9E1360D5C5}">
      <dsp:nvSpPr>
        <dsp:cNvPr id="0" name=""/>
        <dsp:cNvSpPr/>
      </dsp:nvSpPr>
      <dsp:spPr>
        <a:xfrm>
          <a:off x="2908184" y="2629052"/>
          <a:ext cx="383407" cy="383407"/>
        </a:xfrm>
        <a:prstGeom prst="ellipse">
          <a:avLst/>
        </a:prstGeom>
        <a:solidFill>
          <a:schemeClr val="accent3">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72B222-E2BB-46A0-AF58-702B674022FC}">
      <dsp:nvSpPr>
        <dsp:cNvPr id="0" name=""/>
        <dsp:cNvSpPr/>
      </dsp:nvSpPr>
      <dsp:spPr>
        <a:xfrm>
          <a:off x="3099888" y="2820756"/>
          <a:ext cx="1957824" cy="2773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160" tIns="0" rIns="0" bIns="0" numCol="1" spcCol="1270" anchor="t" anchorCtr="0">
          <a:noAutofit/>
        </a:bodyPr>
        <a:lstStyle/>
        <a:p>
          <a:pPr marL="0" lvl="0" indent="0" algn="l" defTabSz="800100">
            <a:lnSpc>
              <a:spcPct val="90000"/>
            </a:lnSpc>
            <a:spcBef>
              <a:spcPct val="0"/>
            </a:spcBef>
            <a:spcAft>
              <a:spcPct val="35000"/>
            </a:spcAft>
            <a:buNone/>
          </a:pPr>
          <a:r>
            <a:rPr lang="en-AU" sz="1800" b="1" kern="1200"/>
            <a:t>Data Readiness </a:t>
          </a:r>
          <a:r>
            <a:rPr lang="en-AU" sz="2300" kern="1200"/>
            <a:t>– </a:t>
          </a:r>
          <a:r>
            <a:rPr lang="en-AU" sz="1500" kern="1200"/>
            <a:t>availability of quality, cleansed and secure data </a:t>
          </a:r>
        </a:p>
      </dsp:txBody>
      <dsp:txXfrm>
        <a:off x="3099888" y="2820756"/>
        <a:ext cx="1957824" cy="2773584"/>
      </dsp:txXfrm>
    </dsp:sp>
    <dsp:sp modelId="{CDFF39BC-AE43-456D-8F50-DD6D887E3D27}">
      <dsp:nvSpPr>
        <dsp:cNvPr id="0" name=""/>
        <dsp:cNvSpPr/>
      </dsp:nvSpPr>
      <dsp:spPr>
        <a:xfrm>
          <a:off x="5159682" y="1785760"/>
          <a:ext cx="530244" cy="530244"/>
        </a:xfrm>
        <a:prstGeom prst="ellipse">
          <a:avLst/>
        </a:prstGeom>
        <a:solidFill>
          <a:srgbClr val="00B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DB16A5-7F1B-43D5-BBE6-33D0EDEFDB26}">
      <dsp:nvSpPr>
        <dsp:cNvPr id="0" name=""/>
        <dsp:cNvSpPr/>
      </dsp:nvSpPr>
      <dsp:spPr>
        <a:xfrm>
          <a:off x="5424804" y="2050882"/>
          <a:ext cx="1957824" cy="3543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965" tIns="0" rIns="0" bIns="0" numCol="1" spcCol="1270" anchor="t" anchorCtr="0">
          <a:noAutofit/>
        </a:bodyPr>
        <a:lstStyle/>
        <a:p>
          <a:pPr marL="0" lvl="0" indent="0" algn="l" defTabSz="800100">
            <a:lnSpc>
              <a:spcPct val="90000"/>
            </a:lnSpc>
            <a:spcBef>
              <a:spcPct val="0"/>
            </a:spcBef>
            <a:spcAft>
              <a:spcPct val="35000"/>
            </a:spcAft>
            <a:buNone/>
          </a:pPr>
          <a:r>
            <a:rPr lang="en-AU" sz="1800" b="1" kern="1200"/>
            <a:t>MVBC </a:t>
          </a:r>
          <a:r>
            <a:rPr lang="en-AU" sz="1800" kern="1200"/>
            <a:t> –</a:t>
          </a:r>
          <a:r>
            <a:rPr lang="en-AU" sz="2300" kern="1200"/>
            <a:t> </a:t>
          </a:r>
          <a:r>
            <a:rPr lang="en-AU" sz="1500" kern="1200"/>
            <a:t>establish a Minimum Viable Business Case as a Proof of Concept (PoC) leading to a Pilot. </a:t>
          </a:r>
        </a:p>
      </dsp:txBody>
      <dsp:txXfrm>
        <a:off x="5424804" y="2050882"/>
        <a:ext cx="1957824" cy="35434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271C4E-3C0E-4AB4-B5CB-99B2348AA410}">
      <dsp:nvSpPr>
        <dsp:cNvPr id="0" name=""/>
        <dsp:cNvSpPr/>
      </dsp:nvSpPr>
      <dsp:spPr>
        <a:xfrm>
          <a:off x="3609440" y="576303"/>
          <a:ext cx="1526614" cy="152689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F2FF05-7F35-41A7-9DE8-244BF5615E71}">
      <dsp:nvSpPr>
        <dsp:cNvPr id="0" name=""/>
        <dsp:cNvSpPr/>
      </dsp:nvSpPr>
      <dsp:spPr>
        <a:xfrm>
          <a:off x="3660129" y="627209"/>
          <a:ext cx="1425237" cy="1425086"/>
        </a:xfrm>
        <a:prstGeom prst="ellipse">
          <a:avLst/>
        </a:prstGeom>
        <a:solidFill>
          <a:srgbClr val="92D050">
            <a:alpha val="90000"/>
          </a:srgb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b="1" kern="1200"/>
            <a:t>Phase 3 </a:t>
          </a:r>
        </a:p>
        <a:p>
          <a:pPr marL="0" lvl="0" indent="0" algn="ctr" defTabSz="533400">
            <a:lnSpc>
              <a:spcPct val="90000"/>
            </a:lnSpc>
            <a:spcBef>
              <a:spcPct val="0"/>
            </a:spcBef>
            <a:spcAft>
              <a:spcPct val="35000"/>
            </a:spcAft>
            <a:buNone/>
          </a:pPr>
          <a:r>
            <a:rPr lang="en-AU" sz="1200" kern="1200"/>
            <a:t>Solution Ideation</a:t>
          </a:r>
        </a:p>
      </dsp:txBody>
      <dsp:txXfrm>
        <a:off x="3863876" y="830831"/>
        <a:ext cx="1017743" cy="1017842"/>
      </dsp:txXfrm>
    </dsp:sp>
    <dsp:sp modelId="{A841EBB6-A449-493D-A534-EA911EF74504}">
      <dsp:nvSpPr>
        <dsp:cNvPr id="0" name=""/>
        <dsp:cNvSpPr/>
      </dsp:nvSpPr>
      <dsp:spPr>
        <a:xfrm rot="2700000">
          <a:off x="2033479" y="578149"/>
          <a:ext cx="1522937" cy="1522937"/>
        </a:xfrm>
        <a:prstGeom prst="teardrop">
          <a:avLst>
            <a:gd name="adj" fmla="val 100000"/>
          </a:avLst>
        </a:prstGeom>
        <a:solidFill>
          <a:schemeClr val="accent2">
            <a:lumMod val="40000"/>
            <a:lumOff val="6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F841A1-6611-444B-AA09-1BF829355617}">
      <dsp:nvSpPr>
        <dsp:cNvPr id="0" name=""/>
        <dsp:cNvSpPr/>
      </dsp:nvSpPr>
      <dsp:spPr>
        <a:xfrm>
          <a:off x="2082329" y="627209"/>
          <a:ext cx="1425237" cy="1425086"/>
        </a:xfrm>
        <a:prstGeom prst="ellips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b="1" kern="1200"/>
            <a:t>Phase 2</a:t>
          </a:r>
        </a:p>
        <a:p>
          <a:pPr marL="0" lvl="0" indent="0" algn="ctr" defTabSz="533400">
            <a:lnSpc>
              <a:spcPct val="90000"/>
            </a:lnSpc>
            <a:spcBef>
              <a:spcPct val="0"/>
            </a:spcBef>
            <a:spcAft>
              <a:spcPct val="35000"/>
            </a:spcAft>
            <a:buNone/>
          </a:pPr>
          <a:r>
            <a:rPr lang="en-AU" sz="1200" kern="1200"/>
            <a:t>Examine Use Cases and Identify a Purpose</a:t>
          </a:r>
        </a:p>
      </dsp:txBody>
      <dsp:txXfrm>
        <a:off x="2286076" y="830831"/>
        <a:ext cx="1017743" cy="1017842"/>
      </dsp:txXfrm>
    </dsp:sp>
    <dsp:sp modelId="{9B5E8C6A-DC73-424A-AFF7-EEF86E1FA5FA}">
      <dsp:nvSpPr>
        <dsp:cNvPr id="0" name=""/>
        <dsp:cNvSpPr/>
      </dsp:nvSpPr>
      <dsp:spPr>
        <a:xfrm rot="2700000">
          <a:off x="455679" y="578149"/>
          <a:ext cx="1522937" cy="1522937"/>
        </a:xfrm>
        <a:prstGeom prst="teardrop">
          <a:avLst>
            <a:gd name="adj" fmla="val 1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C17898-1B24-4AC7-993A-2F37CEB30A34}">
      <dsp:nvSpPr>
        <dsp:cNvPr id="0" name=""/>
        <dsp:cNvSpPr/>
      </dsp:nvSpPr>
      <dsp:spPr>
        <a:xfrm>
          <a:off x="504529" y="627209"/>
          <a:ext cx="1425237" cy="1425086"/>
        </a:xfrm>
        <a:prstGeom prst="ellips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b="1" kern="1200"/>
            <a:t>Phase 1</a:t>
          </a:r>
        </a:p>
        <a:p>
          <a:pPr marL="0" lvl="0" indent="0" algn="ctr" defTabSz="533400">
            <a:lnSpc>
              <a:spcPct val="90000"/>
            </a:lnSpc>
            <a:spcBef>
              <a:spcPct val="0"/>
            </a:spcBef>
            <a:spcAft>
              <a:spcPct val="35000"/>
            </a:spcAft>
            <a:buNone/>
          </a:pPr>
          <a:r>
            <a:rPr lang="en-AU" sz="1200" kern="1200"/>
            <a:t>Understand Trends and Organisational Impact</a:t>
          </a:r>
        </a:p>
      </dsp:txBody>
      <dsp:txXfrm>
        <a:off x="708276" y="830831"/>
        <a:ext cx="1017743" cy="10178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058CAF-1488-478C-BBF3-F0E2A0DA3DEE}">
      <dsp:nvSpPr>
        <dsp:cNvPr id="0" name=""/>
        <dsp:cNvSpPr/>
      </dsp:nvSpPr>
      <dsp:spPr>
        <a:xfrm>
          <a:off x="708337" y="0"/>
          <a:ext cx="911039" cy="9110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306F42-CDB2-4027-AA47-B54C7F725638}">
      <dsp:nvSpPr>
        <dsp:cNvPr id="0" name=""/>
        <dsp:cNvSpPr/>
      </dsp:nvSpPr>
      <dsp:spPr>
        <a:xfrm>
          <a:off x="78762" y="829256"/>
          <a:ext cx="2602968" cy="43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1" i="0" kern="1200">
              <a:solidFill>
                <a:schemeClr val="tx2">
                  <a:lumMod val="75000"/>
                  <a:lumOff val="25000"/>
                </a:schemeClr>
              </a:solidFill>
            </a:rPr>
            <a:t>Immediate Implementation Actions (0-3 months):</a:t>
          </a:r>
          <a:endParaRPr lang="en-US" sz="1400" b="1" kern="1200">
            <a:solidFill>
              <a:schemeClr val="tx2">
                <a:lumMod val="75000"/>
                <a:lumOff val="25000"/>
              </a:schemeClr>
            </a:solidFill>
          </a:endParaRPr>
        </a:p>
      </dsp:txBody>
      <dsp:txXfrm>
        <a:off x="78762" y="829256"/>
        <a:ext cx="2602968" cy="439250"/>
      </dsp:txXfrm>
    </dsp:sp>
    <dsp:sp modelId="{4EED36E3-9938-4B12-B89B-A82CED3BC9B7}">
      <dsp:nvSpPr>
        <dsp:cNvPr id="0" name=""/>
        <dsp:cNvSpPr/>
      </dsp:nvSpPr>
      <dsp:spPr>
        <a:xfrm>
          <a:off x="67465" y="1636557"/>
          <a:ext cx="2602968" cy="3828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FontTx/>
            <a:buNone/>
          </a:pPr>
          <a:r>
            <a:rPr lang="en-US" sz="1400" b="1" i="0" kern="1200"/>
            <a:t>1. </a:t>
          </a:r>
          <a:r>
            <a:rPr lang="en-US" sz="1400" b="0" i="0" kern="1200"/>
            <a:t>Conduct comprehensive AI risk assessments using Risk (</a:t>
          </a:r>
          <a:r>
            <a:rPr lang="en-US" sz="1400" b="0" i="0" kern="1200">
              <a:solidFill>
                <a:schemeClr val="tx2">
                  <a:lumMod val="50000"/>
                  <a:lumOff val="50000"/>
                </a:schemeClr>
              </a:solidFill>
              <a:hlinkClick xmlns:r="http://schemas.openxmlformats.org/officeDocument/2006/relationships" r:id="rId3">
                <a:extLst>
                  <a:ext uri="{A12FA001-AC4F-418D-AE19-62706E023703}">
                    <ahyp:hlinkClr xmlns:ahyp="http://schemas.microsoft.com/office/drawing/2018/hyperlinkcolor" val="tx"/>
                  </a:ext>
                </a:extLst>
              </a:hlinkClick>
            </a:rPr>
            <a:t>FAIRA</a:t>
          </a:r>
          <a:r>
            <a:rPr lang="en-US" sz="1400" b="0" i="0" kern="1200"/>
            <a:t>) and a Current Capability Maturity Model </a:t>
          </a:r>
          <a:r>
            <a:rPr lang="en-US" sz="1400" b="0" i="0" kern="1200">
              <a:solidFill>
                <a:schemeClr val="tx2">
                  <a:lumMod val="50000"/>
                  <a:lumOff val="50000"/>
                </a:schemeClr>
              </a:solidFill>
            </a:rPr>
            <a:t>(see Appendix B)</a:t>
          </a:r>
          <a:endParaRPr lang="en-US" sz="1400" kern="1200">
            <a:solidFill>
              <a:schemeClr val="tx2">
                <a:lumMod val="50000"/>
                <a:lumOff val="50000"/>
              </a:schemeClr>
            </a:solidFill>
          </a:endParaRPr>
        </a:p>
        <a:p>
          <a:pPr marL="0" lvl="0" indent="0" algn="l" defTabSz="622300">
            <a:lnSpc>
              <a:spcPct val="100000"/>
            </a:lnSpc>
            <a:spcBef>
              <a:spcPct val="0"/>
            </a:spcBef>
            <a:spcAft>
              <a:spcPct val="35000"/>
            </a:spcAft>
            <a:buFontTx/>
            <a:buNone/>
          </a:pPr>
          <a:r>
            <a:rPr lang="en-US" sz="1400" b="1" i="0" kern="1200"/>
            <a:t>2. </a:t>
          </a:r>
          <a:r>
            <a:rPr lang="en-US" sz="1400" b="0" i="0" kern="1200"/>
            <a:t>Establish an AI governance committee with cross-functional representation</a:t>
          </a:r>
          <a:endParaRPr lang="en-US" sz="1400" b="1" kern="1200"/>
        </a:p>
        <a:p>
          <a:pPr marL="0" lvl="0" indent="0" algn="l" defTabSz="622300">
            <a:lnSpc>
              <a:spcPct val="100000"/>
            </a:lnSpc>
            <a:spcBef>
              <a:spcPct val="0"/>
            </a:spcBef>
            <a:spcAft>
              <a:spcPct val="35000"/>
            </a:spcAft>
            <a:buFontTx/>
            <a:buNone/>
          </a:pPr>
          <a:r>
            <a:rPr lang="en-US" sz="1400" b="1" i="0" kern="1200"/>
            <a:t>3. </a:t>
          </a:r>
          <a:r>
            <a:rPr lang="en-US" sz="1400" b="0" i="0" kern="1200"/>
            <a:t>Consider workforce capability (analytical &amp; creative thinkers) &amp; training to address AI demands</a:t>
          </a:r>
          <a:endParaRPr lang="en-US" sz="1400" kern="1200"/>
        </a:p>
        <a:p>
          <a:pPr marL="0" lvl="0" indent="0" algn="l" defTabSz="622300">
            <a:lnSpc>
              <a:spcPct val="100000"/>
            </a:lnSpc>
            <a:spcBef>
              <a:spcPct val="0"/>
            </a:spcBef>
            <a:spcAft>
              <a:spcPct val="35000"/>
            </a:spcAft>
            <a:buFontTx/>
            <a:buNone/>
          </a:pPr>
          <a:r>
            <a:rPr lang="en-US" sz="1400" b="1" i="0" kern="1200"/>
            <a:t>4. </a:t>
          </a:r>
          <a:r>
            <a:rPr lang="en-US" sz="1400" b="0" i="0" kern="1200"/>
            <a:t>Implement baseline security controls (authentication, access management, data protection)</a:t>
          </a:r>
          <a:endParaRPr lang="en-US" sz="1400" kern="1200"/>
        </a:p>
        <a:p>
          <a:pPr marL="0" lvl="0" indent="0" algn="l" defTabSz="622300">
            <a:lnSpc>
              <a:spcPct val="100000"/>
            </a:lnSpc>
            <a:spcBef>
              <a:spcPct val="0"/>
            </a:spcBef>
            <a:spcAft>
              <a:spcPct val="35000"/>
            </a:spcAft>
            <a:buFontTx/>
            <a:buNone/>
          </a:pPr>
          <a:r>
            <a:rPr lang="en-US" sz="1400" b="1" i="0" kern="1200"/>
            <a:t>5. </a:t>
          </a:r>
          <a:r>
            <a:rPr lang="en-US" sz="1400" b="0" i="0" kern="1200"/>
            <a:t>Review existing third-party AI systems for compliance and security risks</a:t>
          </a:r>
          <a:endParaRPr lang="en-US" sz="1400" kern="1200"/>
        </a:p>
      </dsp:txBody>
      <dsp:txXfrm>
        <a:off x="67465" y="1636557"/>
        <a:ext cx="2602968" cy="3828818"/>
      </dsp:txXfrm>
    </dsp:sp>
    <dsp:sp modelId="{385F96DD-78E7-4D27-BD46-5F5046EDD2D3}">
      <dsp:nvSpPr>
        <dsp:cNvPr id="0" name=""/>
        <dsp:cNvSpPr/>
      </dsp:nvSpPr>
      <dsp:spPr>
        <a:xfrm>
          <a:off x="3654403" y="0"/>
          <a:ext cx="911039" cy="911039"/>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4BFEAF-9393-45D2-A500-B60E75237D0A}">
      <dsp:nvSpPr>
        <dsp:cNvPr id="0" name=""/>
        <dsp:cNvSpPr/>
      </dsp:nvSpPr>
      <dsp:spPr>
        <a:xfrm>
          <a:off x="3137251" y="829256"/>
          <a:ext cx="2602968" cy="43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1" i="0" kern="1200">
              <a:solidFill>
                <a:schemeClr val="tx2">
                  <a:lumMod val="75000"/>
                  <a:lumOff val="25000"/>
                </a:schemeClr>
              </a:solidFill>
            </a:rPr>
            <a:t>Medium-Term Development       (3-9 months):</a:t>
          </a:r>
          <a:endParaRPr lang="en-US" sz="1400" b="1" kern="1200">
            <a:solidFill>
              <a:schemeClr val="tx2">
                <a:lumMod val="75000"/>
                <a:lumOff val="25000"/>
              </a:schemeClr>
            </a:solidFill>
          </a:endParaRPr>
        </a:p>
      </dsp:txBody>
      <dsp:txXfrm>
        <a:off x="3137251" y="829256"/>
        <a:ext cx="2602968" cy="439250"/>
      </dsp:txXfrm>
    </dsp:sp>
    <dsp:sp modelId="{669D4EE4-7C24-4A55-B23F-FF1D82018A2E}">
      <dsp:nvSpPr>
        <dsp:cNvPr id="0" name=""/>
        <dsp:cNvSpPr/>
      </dsp:nvSpPr>
      <dsp:spPr>
        <a:xfrm>
          <a:off x="3058485" y="1657041"/>
          <a:ext cx="2602968" cy="3828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FontTx/>
            <a:buNone/>
          </a:pPr>
          <a:r>
            <a:rPr lang="en-US" sz="1400" b="1" i="0" kern="1200"/>
            <a:t>7. </a:t>
          </a:r>
          <a:r>
            <a:rPr lang="en-US" sz="1400" b="0" i="0" kern="1200"/>
            <a:t>Create </a:t>
          </a:r>
          <a:r>
            <a:rPr lang="en-US" sz="1400" b="0" i="0" kern="1200" err="1"/>
            <a:t>specialised</a:t>
          </a:r>
          <a:r>
            <a:rPr lang="en-US" sz="1400" b="0" i="0" kern="1200"/>
            <a:t> AI security monitoring capabilities with automated threat detection</a:t>
          </a:r>
          <a:endParaRPr lang="en-US" sz="1400" kern="1200"/>
        </a:p>
        <a:p>
          <a:pPr marL="0" lvl="0" indent="0" algn="l" defTabSz="622300">
            <a:lnSpc>
              <a:spcPct val="100000"/>
            </a:lnSpc>
            <a:spcBef>
              <a:spcPct val="0"/>
            </a:spcBef>
            <a:spcAft>
              <a:spcPct val="35000"/>
            </a:spcAft>
            <a:buFontTx/>
            <a:buNone/>
          </a:pPr>
          <a:r>
            <a:rPr lang="en-US" sz="1400" b="1" i="0" kern="1200"/>
            <a:t>8. </a:t>
          </a:r>
          <a:r>
            <a:rPr lang="en-US" sz="1400" b="0" i="0" kern="1200"/>
            <a:t>Develop detailed incident response plans specifically for AI-related security breaches</a:t>
          </a:r>
          <a:endParaRPr lang="en-US" sz="1400" kern="1200"/>
        </a:p>
        <a:p>
          <a:pPr marL="0" lvl="0" indent="0" algn="l" defTabSz="622300">
            <a:lnSpc>
              <a:spcPct val="100000"/>
            </a:lnSpc>
            <a:spcBef>
              <a:spcPct val="0"/>
            </a:spcBef>
            <a:spcAft>
              <a:spcPct val="35000"/>
            </a:spcAft>
            <a:buFontTx/>
            <a:buNone/>
          </a:pPr>
          <a:r>
            <a:rPr lang="en-US" sz="1400" b="1" i="0" kern="1200"/>
            <a:t>9. </a:t>
          </a:r>
          <a:r>
            <a:rPr lang="en-US" sz="1400" b="0" i="0" kern="1200"/>
            <a:t>Implement human oversight mechanisms for critical AI outputs</a:t>
          </a:r>
          <a:endParaRPr lang="en-US" sz="1400" kern="1200"/>
        </a:p>
        <a:p>
          <a:pPr marL="0" lvl="0" indent="0" algn="l" defTabSz="622300">
            <a:lnSpc>
              <a:spcPct val="100000"/>
            </a:lnSpc>
            <a:spcBef>
              <a:spcPct val="0"/>
            </a:spcBef>
            <a:spcAft>
              <a:spcPct val="35000"/>
            </a:spcAft>
            <a:buFontTx/>
            <a:buNone/>
          </a:pPr>
          <a:r>
            <a:rPr lang="en-US" sz="1400" b="1" i="0" kern="1200"/>
            <a:t>10. </a:t>
          </a:r>
          <a:r>
            <a:rPr lang="en-US" sz="1400" b="0" i="0" kern="1200"/>
            <a:t>Establish formal documentation processes for AI models, including audit trails</a:t>
          </a:r>
          <a:endParaRPr lang="en-US" sz="1400" kern="1200"/>
        </a:p>
        <a:p>
          <a:pPr marL="0" lvl="0" indent="0" algn="l" defTabSz="622300">
            <a:lnSpc>
              <a:spcPct val="100000"/>
            </a:lnSpc>
            <a:spcBef>
              <a:spcPct val="0"/>
            </a:spcBef>
            <a:spcAft>
              <a:spcPct val="35000"/>
            </a:spcAft>
            <a:buFontTx/>
            <a:buNone/>
          </a:pPr>
          <a:r>
            <a:rPr lang="en-US" sz="1400" b="1" i="0" kern="1200"/>
            <a:t>11. </a:t>
          </a:r>
          <a:r>
            <a:rPr lang="en-US" sz="1400" b="0" i="0" kern="1200"/>
            <a:t>Deploy continuous monitoring systems for AI performance and behavior</a:t>
          </a:r>
          <a:endParaRPr lang="en-US" sz="1400" kern="1200"/>
        </a:p>
      </dsp:txBody>
      <dsp:txXfrm>
        <a:off x="3058485" y="1657041"/>
        <a:ext cx="2602968" cy="3828818"/>
      </dsp:txXfrm>
    </dsp:sp>
    <dsp:sp modelId="{DA79A813-0A0D-4141-9B59-3D635C168014}">
      <dsp:nvSpPr>
        <dsp:cNvPr id="0" name=""/>
        <dsp:cNvSpPr/>
      </dsp:nvSpPr>
      <dsp:spPr>
        <a:xfrm>
          <a:off x="6840309" y="0"/>
          <a:ext cx="911039" cy="911039"/>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1E959E-BB07-44DA-8FD4-785E3E7B6E50}">
      <dsp:nvSpPr>
        <dsp:cNvPr id="0" name=""/>
        <dsp:cNvSpPr/>
      </dsp:nvSpPr>
      <dsp:spPr>
        <a:xfrm>
          <a:off x="6195739" y="829256"/>
          <a:ext cx="2602968" cy="43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1" i="0" kern="1200">
              <a:solidFill>
                <a:schemeClr val="tx2">
                  <a:lumMod val="75000"/>
                  <a:lumOff val="25000"/>
                </a:schemeClr>
              </a:solidFill>
            </a:rPr>
            <a:t>Long-Term Strategic Initiatives (9-18 months):</a:t>
          </a:r>
          <a:endParaRPr lang="en-US" sz="1400" b="1" kern="1200">
            <a:solidFill>
              <a:schemeClr val="tx2">
                <a:lumMod val="75000"/>
                <a:lumOff val="25000"/>
              </a:schemeClr>
            </a:solidFill>
          </a:endParaRPr>
        </a:p>
      </dsp:txBody>
      <dsp:txXfrm>
        <a:off x="6195739" y="829256"/>
        <a:ext cx="2602968" cy="439250"/>
      </dsp:txXfrm>
    </dsp:sp>
    <dsp:sp modelId="{020A5107-DBC6-4E6B-A39D-439313791C68}">
      <dsp:nvSpPr>
        <dsp:cNvPr id="0" name=""/>
        <dsp:cNvSpPr/>
      </dsp:nvSpPr>
      <dsp:spPr>
        <a:xfrm>
          <a:off x="6131966" y="1657041"/>
          <a:ext cx="2602968" cy="3828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FontTx/>
            <a:buNone/>
          </a:pPr>
          <a:r>
            <a:rPr lang="en-US" sz="1400" b="1" i="0" kern="1200"/>
            <a:t>12.</a:t>
          </a:r>
          <a:r>
            <a:rPr lang="en-US" sz="1400" b="0" i="0" kern="1200"/>
            <a:t> Build dedicated cross-disciplinary teams (technical experts, legal advisors, data custodians)</a:t>
          </a:r>
          <a:endParaRPr lang="en-US" sz="1400" kern="1200"/>
        </a:p>
        <a:p>
          <a:pPr marL="0" lvl="0" indent="0" algn="l" defTabSz="622300">
            <a:lnSpc>
              <a:spcPct val="100000"/>
            </a:lnSpc>
            <a:spcBef>
              <a:spcPct val="0"/>
            </a:spcBef>
            <a:spcAft>
              <a:spcPct val="35000"/>
            </a:spcAft>
            <a:buFontTx/>
            <a:buNone/>
          </a:pPr>
          <a:r>
            <a:rPr lang="en-US" sz="1400" b="1" i="0" kern="1200"/>
            <a:t>13.</a:t>
          </a:r>
          <a:r>
            <a:rPr lang="en-US" sz="1400" b="0" i="0" kern="1200"/>
            <a:t> Integrate AI governance into broader enterprise risk management frameworks</a:t>
          </a:r>
          <a:endParaRPr lang="en-US" sz="1400" kern="1200"/>
        </a:p>
        <a:p>
          <a:pPr marL="0" lvl="0" indent="0" algn="l" defTabSz="622300">
            <a:lnSpc>
              <a:spcPct val="100000"/>
            </a:lnSpc>
            <a:spcBef>
              <a:spcPct val="0"/>
            </a:spcBef>
            <a:spcAft>
              <a:spcPct val="35000"/>
            </a:spcAft>
            <a:buFontTx/>
            <a:buNone/>
          </a:pPr>
          <a:r>
            <a:rPr lang="en-US" sz="1400" b="1" i="0" kern="1200"/>
            <a:t>14.</a:t>
          </a:r>
          <a:r>
            <a:rPr lang="en-US" sz="1400" b="0" i="0" kern="1200"/>
            <a:t> Develop advanced testing protocols for AI systems based on ACSC guidelines</a:t>
          </a:r>
          <a:endParaRPr lang="en-US" sz="1400" kern="1200"/>
        </a:p>
        <a:p>
          <a:pPr marL="0" lvl="0" indent="0" algn="l" defTabSz="622300">
            <a:lnSpc>
              <a:spcPct val="100000"/>
            </a:lnSpc>
            <a:spcBef>
              <a:spcPct val="0"/>
            </a:spcBef>
            <a:spcAft>
              <a:spcPct val="35000"/>
            </a:spcAft>
            <a:buFontTx/>
            <a:buNone/>
          </a:pPr>
          <a:r>
            <a:rPr lang="en-US" sz="1400" b="1" i="0" kern="1200"/>
            <a:t>15.</a:t>
          </a:r>
          <a:r>
            <a:rPr lang="en-US" sz="1400" b="0" i="0" kern="1200"/>
            <a:t> Implement comprehensive environmental impact monitoring for AI operations</a:t>
          </a:r>
          <a:endParaRPr lang="en-US" sz="1400" kern="1200"/>
        </a:p>
        <a:p>
          <a:pPr marL="0" lvl="0" indent="0" algn="l" defTabSz="622300">
            <a:lnSpc>
              <a:spcPct val="100000"/>
            </a:lnSpc>
            <a:spcBef>
              <a:spcPct val="0"/>
            </a:spcBef>
            <a:spcAft>
              <a:spcPct val="35000"/>
            </a:spcAft>
            <a:buFontTx/>
            <a:buNone/>
          </a:pPr>
          <a:r>
            <a:rPr lang="en-US" sz="1400" b="1" i="0" kern="1200"/>
            <a:t>16.</a:t>
          </a:r>
          <a:r>
            <a:rPr lang="en-US" sz="1400" b="0" i="0" kern="1200"/>
            <a:t> Create feedback mechanisms to continuously improve AI governance</a:t>
          </a:r>
          <a:endParaRPr lang="en-US" sz="1400" kern="1200"/>
        </a:p>
      </dsp:txBody>
      <dsp:txXfrm>
        <a:off x="6131966" y="1657041"/>
        <a:ext cx="2602968" cy="3828818"/>
      </dsp:txXfrm>
    </dsp:sp>
    <dsp:sp modelId="{AC3EEF1A-7778-4D7D-B0B8-73FF7B7A7756}">
      <dsp:nvSpPr>
        <dsp:cNvPr id="0" name=""/>
        <dsp:cNvSpPr/>
      </dsp:nvSpPr>
      <dsp:spPr>
        <a:xfrm>
          <a:off x="9673944" y="0"/>
          <a:ext cx="911039" cy="911039"/>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A83BEB-173F-4B87-A64B-A13278775870}">
      <dsp:nvSpPr>
        <dsp:cNvPr id="0" name=""/>
        <dsp:cNvSpPr/>
      </dsp:nvSpPr>
      <dsp:spPr>
        <a:xfrm>
          <a:off x="9187172" y="829256"/>
          <a:ext cx="2602968" cy="43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1" i="0" kern="1200">
              <a:solidFill>
                <a:schemeClr val="tx2">
                  <a:lumMod val="75000"/>
                  <a:lumOff val="25000"/>
                </a:schemeClr>
              </a:solidFill>
            </a:rPr>
            <a:t>Ongoing Regulatory Engagement:</a:t>
          </a:r>
          <a:endParaRPr lang="en-US" sz="1400" b="1" kern="1200">
            <a:solidFill>
              <a:schemeClr val="tx2">
                <a:lumMod val="75000"/>
                <a:lumOff val="25000"/>
              </a:schemeClr>
            </a:solidFill>
          </a:endParaRPr>
        </a:p>
      </dsp:txBody>
      <dsp:txXfrm>
        <a:off x="9187172" y="829256"/>
        <a:ext cx="2602968" cy="439250"/>
      </dsp:txXfrm>
    </dsp:sp>
    <dsp:sp modelId="{F9F07533-A41B-4B6A-A178-44CE802F5A3F}">
      <dsp:nvSpPr>
        <dsp:cNvPr id="0" name=""/>
        <dsp:cNvSpPr/>
      </dsp:nvSpPr>
      <dsp:spPr>
        <a:xfrm>
          <a:off x="9150265" y="1657041"/>
          <a:ext cx="2602968" cy="3828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FontTx/>
            <a:buNone/>
          </a:pPr>
          <a:r>
            <a:rPr lang="en-US" sz="1400" b="1" i="0" kern="1200"/>
            <a:t>17. </a:t>
          </a:r>
          <a:r>
            <a:rPr lang="en-US" sz="1400" b="0" i="0" kern="1200"/>
            <a:t>Establish regular communication channels with ASIC, ACSC, and relevant regulatory bodies</a:t>
          </a:r>
          <a:endParaRPr lang="en-US" sz="1400" kern="1200"/>
        </a:p>
        <a:p>
          <a:pPr marL="0" lvl="0" indent="0" algn="l" defTabSz="622300">
            <a:lnSpc>
              <a:spcPct val="100000"/>
            </a:lnSpc>
            <a:spcBef>
              <a:spcPct val="0"/>
            </a:spcBef>
            <a:spcAft>
              <a:spcPct val="35000"/>
            </a:spcAft>
            <a:buFontTx/>
            <a:buNone/>
          </a:pPr>
          <a:r>
            <a:rPr lang="en-US" sz="1400" b="1" i="0" kern="1200"/>
            <a:t>18. </a:t>
          </a:r>
          <a:r>
            <a:rPr lang="en-US" sz="1400" b="0" i="0" kern="1200"/>
            <a:t>Participate in industry working groups on AI governance and standards development</a:t>
          </a:r>
          <a:endParaRPr lang="en-US" sz="1400" kern="1200"/>
        </a:p>
        <a:p>
          <a:pPr marL="0" lvl="0" indent="0" algn="l" defTabSz="622300">
            <a:lnSpc>
              <a:spcPct val="100000"/>
            </a:lnSpc>
            <a:spcBef>
              <a:spcPct val="0"/>
            </a:spcBef>
            <a:spcAft>
              <a:spcPct val="35000"/>
            </a:spcAft>
            <a:buFontTx/>
            <a:buNone/>
          </a:pPr>
          <a:r>
            <a:rPr lang="en-US" sz="1400" b="1" i="0" kern="1200"/>
            <a:t>19. </a:t>
          </a:r>
          <a:r>
            <a:rPr lang="en-US" sz="1400" b="0" i="0" kern="1200"/>
            <a:t>Conduct periodic compliance reviews against evolving regulatory requirements</a:t>
          </a:r>
          <a:endParaRPr lang="en-US" sz="1400" kern="1200"/>
        </a:p>
        <a:p>
          <a:pPr marL="0" lvl="0" indent="0" algn="l" defTabSz="622300">
            <a:lnSpc>
              <a:spcPct val="100000"/>
            </a:lnSpc>
            <a:spcBef>
              <a:spcPct val="0"/>
            </a:spcBef>
            <a:spcAft>
              <a:spcPct val="35000"/>
            </a:spcAft>
            <a:buFontTx/>
            <a:buNone/>
          </a:pPr>
          <a:r>
            <a:rPr lang="en-US" sz="1400" b="1" i="0" kern="1200"/>
            <a:t>20. </a:t>
          </a:r>
          <a:r>
            <a:rPr lang="en-US" sz="1400" b="0" i="0" kern="1200"/>
            <a:t>Document compliance efforts and maintain evidence of due diligence</a:t>
          </a:r>
          <a:endParaRPr lang="en-US" sz="1400" kern="1200"/>
        </a:p>
      </dsp:txBody>
      <dsp:txXfrm>
        <a:off x="9150265" y="1657041"/>
        <a:ext cx="2602968" cy="3828818"/>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76E38F-F7EC-43A1-A110-CD26220F5DBF}" type="datetimeFigureOut">
              <a:rPr lang="en-AU" smtClean="0"/>
              <a:t>14/10/2025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67B832-014E-4BFB-9E3E-40A670F107D2}" type="slidenum">
              <a:rPr lang="en-AU" smtClean="0"/>
              <a:t>‹#›</a:t>
            </a:fld>
            <a:endParaRPr lang="en-AU"/>
          </a:p>
        </p:txBody>
      </p:sp>
    </p:spTree>
    <p:extLst>
      <p:ext uri="{BB962C8B-B14F-4D97-AF65-F5344CB8AC3E}">
        <p14:creationId xmlns:p14="http://schemas.microsoft.com/office/powerpoint/2010/main" val="2218521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hbr.org/2024/12/what-is-agentic-ai-and-how-will-it-change-work"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youtube.com/watch?v=5zuF4Ys1eAw"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Talking Notes:</a:t>
            </a:r>
          </a:p>
        </p:txBody>
      </p:sp>
      <p:sp>
        <p:nvSpPr>
          <p:cNvPr id="4" name="Slide Number Placeholder 3"/>
          <p:cNvSpPr>
            <a:spLocks noGrp="1"/>
          </p:cNvSpPr>
          <p:nvPr>
            <p:ph type="sldNum" sz="quarter" idx="5"/>
          </p:nvPr>
        </p:nvSpPr>
        <p:spPr/>
        <p:txBody>
          <a:bodyPr/>
          <a:lstStyle/>
          <a:p>
            <a:fld id="{A967B832-014E-4BFB-9E3E-40A670F107D2}" type="slidenum">
              <a:rPr lang="en-AU" smtClean="0"/>
              <a:t>1</a:t>
            </a:fld>
            <a:endParaRPr lang="en-AU"/>
          </a:p>
        </p:txBody>
      </p:sp>
    </p:spTree>
    <p:extLst>
      <p:ext uri="{BB962C8B-B14F-4D97-AF65-F5344CB8AC3E}">
        <p14:creationId xmlns:p14="http://schemas.microsoft.com/office/powerpoint/2010/main" val="1035153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Talking Notes:</a:t>
            </a:r>
          </a:p>
          <a:p>
            <a:r>
              <a:rPr lang="en-US"/>
              <a:t>*</a:t>
            </a:r>
            <a:endParaRPr lang="en-AU"/>
          </a:p>
        </p:txBody>
      </p:sp>
      <p:sp>
        <p:nvSpPr>
          <p:cNvPr id="4" name="Slide Number Placeholder 3"/>
          <p:cNvSpPr>
            <a:spLocks noGrp="1"/>
          </p:cNvSpPr>
          <p:nvPr>
            <p:ph type="sldNum" sz="quarter" idx="5"/>
          </p:nvPr>
        </p:nvSpPr>
        <p:spPr/>
        <p:txBody>
          <a:bodyPr/>
          <a:lstStyle/>
          <a:p>
            <a:fld id="{A967B832-014E-4BFB-9E3E-40A670F107D2}" type="slidenum">
              <a:rPr lang="en-AU" smtClean="0"/>
              <a:t>10</a:t>
            </a:fld>
            <a:endParaRPr lang="en-AU"/>
          </a:p>
        </p:txBody>
      </p:sp>
    </p:spTree>
    <p:extLst>
      <p:ext uri="{BB962C8B-B14F-4D97-AF65-F5344CB8AC3E}">
        <p14:creationId xmlns:p14="http://schemas.microsoft.com/office/powerpoint/2010/main" val="3692741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Talking Notes:</a:t>
            </a:r>
          </a:p>
          <a:p>
            <a:r>
              <a:rPr lang="en-US"/>
              <a:t>*</a:t>
            </a:r>
            <a:endParaRPr lang="en-AU"/>
          </a:p>
        </p:txBody>
      </p:sp>
      <p:sp>
        <p:nvSpPr>
          <p:cNvPr id="4" name="Slide Number Placeholder 3"/>
          <p:cNvSpPr>
            <a:spLocks noGrp="1"/>
          </p:cNvSpPr>
          <p:nvPr>
            <p:ph type="sldNum" sz="quarter" idx="5"/>
          </p:nvPr>
        </p:nvSpPr>
        <p:spPr/>
        <p:txBody>
          <a:bodyPr/>
          <a:lstStyle/>
          <a:p>
            <a:fld id="{A967B832-014E-4BFB-9E3E-40A670F107D2}" type="slidenum">
              <a:rPr lang="en-AU" smtClean="0"/>
              <a:t>11</a:t>
            </a:fld>
            <a:endParaRPr lang="en-AU"/>
          </a:p>
        </p:txBody>
      </p:sp>
    </p:spTree>
    <p:extLst>
      <p:ext uri="{BB962C8B-B14F-4D97-AF65-F5344CB8AC3E}">
        <p14:creationId xmlns:p14="http://schemas.microsoft.com/office/powerpoint/2010/main" val="4133445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b="0" i="0">
                <a:effectLst/>
                <a:latin typeface="var(--font-fk-grotesk)"/>
              </a:rPr>
              <a:t>Talking Notes:</a:t>
            </a:r>
          </a:p>
          <a:p>
            <a:pPr algn="l">
              <a:buFont typeface="Arial" panose="020B0604020202020204" pitchFamily="34" charset="0"/>
              <a:buChar char="•"/>
            </a:pPr>
            <a:r>
              <a:rPr lang="en-US" b="0" i="0">
                <a:effectLst/>
                <a:latin typeface="fkGroteskNeue"/>
              </a:rPr>
              <a:t>Outline actionable steps for immediate implementation while </a:t>
            </a:r>
            <a:r>
              <a:rPr lang="en-US" b="0" i="0" err="1">
                <a:effectLst/>
                <a:latin typeface="fkGroteskNeue"/>
              </a:rPr>
              <a:t>emphasising</a:t>
            </a:r>
            <a:r>
              <a:rPr lang="en-US" b="0" i="0">
                <a:effectLst/>
                <a:latin typeface="fkGroteskNeue"/>
              </a:rPr>
              <a:t> long-term strategies that align with organisational values and regulatory requirements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effectLst/>
                <a:latin typeface="fkGroteskNeue"/>
              </a:rPr>
              <a:t>Highlight the role of boards in ensuring ethical deployment practices while maintaining compliance with evolving regulations such as those outlined by ASIC and ACSC.</a:t>
            </a:r>
          </a:p>
          <a:p>
            <a:pPr algn="l">
              <a:buFont typeface="Arial" panose="020B0604020202020204" pitchFamily="34" charset="0"/>
              <a:buChar char="•"/>
            </a:pPr>
            <a:r>
              <a:rPr lang="en-US" b="0" i="0">
                <a:effectLst/>
                <a:latin typeface="fkGroteskNeue"/>
              </a:rPr>
              <a:t>. Explain how structured governance frameworks can ensure responsible AI use while aligning with organisational goals.</a:t>
            </a:r>
          </a:p>
          <a:p>
            <a:pPr algn="l">
              <a:buFont typeface="Arial" panose="020B0604020202020204" pitchFamily="34" charset="0"/>
              <a:buChar char="•"/>
            </a:pPr>
            <a:endParaRPr lang="en-US" b="0" i="0">
              <a:effectLst/>
              <a:latin typeface="fkGroteskNeue"/>
            </a:endParaRPr>
          </a:p>
        </p:txBody>
      </p:sp>
      <p:sp>
        <p:nvSpPr>
          <p:cNvPr id="4" name="Slide Number Placeholder 3"/>
          <p:cNvSpPr>
            <a:spLocks noGrp="1"/>
          </p:cNvSpPr>
          <p:nvPr>
            <p:ph type="sldNum" sz="quarter" idx="5"/>
          </p:nvPr>
        </p:nvSpPr>
        <p:spPr/>
        <p:txBody>
          <a:bodyPr/>
          <a:lstStyle/>
          <a:p>
            <a:fld id="{A967B832-014E-4BFB-9E3E-40A670F107D2}" type="slidenum">
              <a:rPr lang="en-AU" smtClean="0"/>
              <a:t>12</a:t>
            </a:fld>
            <a:endParaRPr lang="en-AU"/>
          </a:p>
        </p:txBody>
      </p:sp>
    </p:spTree>
    <p:extLst>
      <p:ext uri="{BB962C8B-B14F-4D97-AF65-F5344CB8AC3E}">
        <p14:creationId xmlns:p14="http://schemas.microsoft.com/office/powerpoint/2010/main" val="1271424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References:</a:t>
            </a:r>
          </a:p>
          <a:p>
            <a:r>
              <a:rPr lang="en-US"/>
              <a:t>FAIRA Framework.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effectLst/>
                <a:latin typeface="fkGroteskNeue"/>
              </a:rPr>
              <a:t>AICD Ethical Artificial Intelligence Governance Principles</a:t>
            </a:r>
          </a:p>
          <a:p>
            <a:r>
              <a:rPr lang="en-US"/>
              <a:t>GOV.UK Code of Practice for Cyber Security of AI.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Implementation Guide for the UK Code of Practice for Cybersecurity of AI</a:t>
            </a:r>
          </a:p>
          <a:p>
            <a:r>
              <a:rPr lang="en-US"/>
              <a:t>Implementation Guide for the AI Cyber Security Code of Practice.</a:t>
            </a:r>
            <a:endParaRPr lang="en-AU"/>
          </a:p>
          <a:p>
            <a:r>
              <a:rPr lang="en-US"/>
              <a:t>ASIC Report 798 | October 2024: Beware the gap: Governance arrangements in the face of AI innovation</a:t>
            </a:r>
          </a:p>
          <a:p>
            <a:pPr algn="l">
              <a:buFont typeface="Arial" panose="020B0604020202020204" pitchFamily="34" charset="0"/>
              <a:buChar char="•"/>
            </a:pPr>
            <a:r>
              <a:rPr lang="en-US" b="0" i="0">
                <a:effectLst/>
                <a:latin typeface="fkGroteskNeue"/>
              </a:rPr>
              <a:t>Australian Securities and Investments Commission (ASIC) regulatory guidance</a:t>
            </a:r>
          </a:p>
          <a:p>
            <a:pPr algn="l">
              <a:buFont typeface="Arial" panose="020B0604020202020204" pitchFamily="34" charset="0"/>
              <a:buChar char="•"/>
            </a:pPr>
            <a:r>
              <a:rPr lang="en-US" b="0" i="0">
                <a:effectLst/>
                <a:latin typeface="fkGroteskNeue"/>
              </a:rPr>
              <a:t>Australian Institute of Company Directors (AICD) Ethical AI Governance Principles</a:t>
            </a:r>
          </a:p>
          <a:p>
            <a:pPr algn="l">
              <a:buFont typeface="Arial" panose="020B0604020202020204" pitchFamily="34" charset="0"/>
              <a:buChar char="•"/>
            </a:pPr>
            <a:r>
              <a:rPr lang="en-US" b="0" i="0">
                <a:effectLst/>
                <a:latin typeface="fkGroteskNeue"/>
              </a:rPr>
              <a:t>Australian Cyber Security Centre (ACSC) Essential Eight strategies</a:t>
            </a:r>
            <a:endParaRPr lang="en-AU"/>
          </a:p>
          <a:p>
            <a:endParaRPr lang="en-US"/>
          </a:p>
          <a:p>
            <a:endParaRPr lang="en-AU"/>
          </a:p>
        </p:txBody>
      </p:sp>
      <p:sp>
        <p:nvSpPr>
          <p:cNvPr id="4" name="Slide Number Placeholder 3"/>
          <p:cNvSpPr>
            <a:spLocks noGrp="1"/>
          </p:cNvSpPr>
          <p:nvPr>
            <p:ph type="sldNum" sz="quarter" idx="5"/>
          </p:nvPr>
        </p:nvSpPr>
        <p:spPr/>
        <p:txBody>
          <a:bodyPr/>
          <a:lstStyle/>
          <a:p>
            <a:fld id="{A967B832-014E-4BFB-9E3E-40A670F107D2}" type="slidenum">
              <a:rPr lang="en-AU" smtClean="0"/>
              <a:t>13</a:t>
            </a:fld>
            <a:endParaRPr lang="en-AU"/>
          </a:p>
        </p:txBody>
      </p:sp>
    </p:spTree>
    <p:extLst>
      <p:ext uri="{BB962C8B-B14F-4D97-AF65-F5344CB8AC3E}">
        <p14:creationId xmlns:p14="http://schemas.microsoft.com/office/powerpoint/2010/main" val="917220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References:</a:t>
            </a:r>
          </a:p>
          <a:p>
            <a:r>
              <a:rPr lang="en-US"/>
              <a:t>FAIRA Framework.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effectLst/>
                <a:latin typeface="fkGroteskNeue"/>
              </a:rPr>
              <a:t>AICD Ethical Artificial Intelligence Governance Principles</a:t>
            </a:r>
          </a:p>
          <a:p>
            <a:r>
              <a:rPr lang="en-US"/>
              <a:t>GOV.UK Code of Practice for Cyber Security of AI.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Implementation Guide for the UK Code of Practice for Cybersecurity of AI</a:t>
            </a:r>
          </a:p>
          <a:p>
            <a:r>
              <a:rPr lang="en-US"/>
              <a:t>Implementation Guide for the AI Cyber Security Code of Practice.</a:t>
            </a:r>
            <a:endParaRPr lang="en-AU"/>
          </a:p>
          <a:p>
            <a:r>
              <a:rPr lang="en-US"/>
              <a:t>ASIC Report 798 | October 2024: Beware the gap: Governance arrangements in the face of AI innovation</a:t>
            </a:r>
          </a:p>
          <a:p>
            <a:pPr algn="l">
              <a:buFont typeface="Arial" panose="020B0604020202020204" pitchFamily="34" charset="0"/>
              <a:buChar char="•"/>
            </a:pPr>
            <a:r>
              <a:rPr lang="en-US" b="0" i="0">
                <a:effectLst/>
                <a:latin typeface="fkGroteskNeue"/>
              </a:rPr>
              <a:t>Australian Securities and Investments Commission (ASIC) regulatory guidance</a:t>
            </a:r>
          </a:p>
          <a:p>
            <a:pPr algn="l">
              <a:buFont typeface="Arial" panose="020B0604020202020204" pitchFamily="34" charset="0"/>
              <a:buChar char="•"/>
            </a:pPr>
            <a:r>
              <a:rPr lang="en-US" b="0" i="0">
                <a:effectLst/>
                <a:latin typeface="fkGroteskNeue"/>
              </a:rPr>
              <a:t>Australian Institute of Company Directors (AICD) Ethical AI Governance Principles</a:t>
            </a:r>
          </a:p>
          <a:p>
            <a:pPr algn="l">
              <a:buFont typeface="Arial" panose="020B0604020202020204" pitchFamily="34" charset="0"/>
              <a:buChar char="•"/>
            </a:pPr>
            <a:r>
              <a:rPr lang="en-US" b="0" i="0">
                <a:effectLst/>
                <a:latin typeface="fkGroteskNeue"/>
              </a:rPr>
              <a:t>Australian Cyber Security Centre (ACSC) Essential Eight strategies</a:t>
            </a:r>
            <a:endParaRPr lang="en-AU"/>
          </a:p>
          <a:p>
            <a:endParaRPr lang="en-US"/>
          </a:p>
          <a:p>
            <a:endParaRPr lang="en-AU"/>
          </a:p>
        </p:txBody>
      </p:sp>
      <p:sp>
        <p:nvSpPr>
          <p:cNvPr id="4" name="Slide Number Placeholder 3"/>
          <p:cNvSpPr>
            <a:spLocks noGrp="1"/>
          </p:cNvSpPr>
          <p:nvPr>
            <p:ph type="sldNum" sz="quarter" idx="5"/>
          </p:nvPr>
        </p:nvSpPr>
        <p:spPr/>
        <p:txBody>
          <a:bodyPr/>
          <a:lstStyle/>
          <a:p>
            <a:fld id="{A967B832-014E-4BFB-9E3E-40A670F107D2}" type="slidenum">
              <a:rPr lang="en-AU" smtClean="0"/>
              <a:t>14</a:t>
            </a:fld>
            <a:endParaRPr lang="en-AU"/>
          </a:p>
        </p:txBody>
      </p:sp>
    </p:spTree>
    <p:extLst>
      <p:ext uri="{BB962C8B-B14F-4D97-AF65-F5344CB8AC3E}">
        <p14:creationId xmlns:p14="http://schemas.microsoft.com/office/powerpoint/2010/main" val="1061861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References:</a:t>
            </a:r>
          </a:p>
          <a:p>
            <a:r>
              <a:rPr lang="en-US"/>
              <a:t>FAIRA Framework.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effectLst/>
                <a:latin typeface="fkGroteskNeue"/>
              </a:rPr>
              <a:t>AICD Ethical Artificial Intelligence Governance Principles</a:t>
            </a:r>
          </a:p>
          <a:p>
            <a:r>
              <a:rPr lang="en-US"/>
              <a:t>GOV.UK Code of Practice for Cyber Security of AI.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Implementation Guide for the UK Code of Practice for Cybersecurity of AI</a:t>
            </a:r>
          </a:p>
          <a:p>
            <a:r>
              <a:rPr lang="en-US"/>
              <a:t>Implementation Guide for the AI Cyber Security Code of Practice.</a:t>
            </a:r>
            <a:endParaRPr lang="en-AU"/>
          </a:p>
          <a:p>
            <a:r>
              <a:rPr lang="en-US"/>
              <a:t>ASIC Report 798 | October 2024: Beware the gap: Governance arrangements in the face of AI innovation</a:t>
            </a:r>
          </a:p>
          <a:p>
            <a:pPr algn="l">
              <a:buFont typeface="Arial" panose="020B0604020202020204" pitchFamily="34" charset="0"/>
              <a:buChar char="•"/>
            </a:pPr>
            <a:r>
              <a:rPr lang="en-US" b="0" i="0">
                <a:effectLst/>
                <a:latin typeface="fkGroteskNeue"/>
              </a:rPr>
              <a:t>Australian Securities and Investments Commission (ASIC) regulatory guidance</a:t>
            </a:r>
          </a:p>
          <a:p>
            <a:pPr algn="l">
              <a:buFont typeface="Arial" panose="020B0604020202020204" pitchFamily="34" charset="0"/>
              <a:buChar char="•"/>
            </a:pPr>
            <a:r>
              <a:rPr lang="en-US" b="0" i="0">
                <a:effectLst/>
                <a:latin typeface="fkGroteskNeue"/>
              </a:rPr>
              <a:t>Australian Institute of Company Directors (AICD) Ethical AI Governance Principles</a:t>
            </a:r>
          </a:p>
          <a:p>
            <a:pPr algn="l">
              <a:buFont typeface="Arial" panose="020B0604020202020204" pitchFamily="34" charset="0"/>
              <a:buChar char="•"/>
            </a:pPr>
            <a:r>
              <a:rPr lang="en-US" b="0" i="0">
                <a:effectLst/>
                <a:latin typeface="fkGroteskNeue"/>
              </a:rPr>
              <a:t>Australian Cyber Security Centre (ACSC) Essential Eight strategies</a:t>
            </a:r>
            <a:endParaRPr lang="en-AU"/>
          </a:p>
          <a:p>
            <a:endParaRPr lang="en-US"/>
          </a:p>
          <a:p>
            <a:endParaRPr lang="en-AU"/>
          </a:p>
        </p:txBody>
      </p:sp>
      <p:sp>
        <p:nvSpPr>
          <p:cNvPr id="4" name="Slide Number Placeholder 3"/>
          <p:cNvSpPr>
            <a:spLocks noGrp="1"/>
          </p:cNvSpPr>
          <p:nvPr>
            <p:ph type="sldNum" sz="quarter" idx="5"/>
          </p:nvPr>
        </p:nvSpPr>
        <p:spPr/>
        <p:txBody>
          <a:bodyPr/>
          <a:lstStyle/>
          <a:p>
            <a:fld id="{A967B832-014E-4BFB-9E3E-40A670F107D2}" type="slidenum">
              <a:rPr lang="en-AU" smtClean="0"/>
              <a:t>15</a:t>
            </a:fld>
            <a:endParaRPr lang="en-AU"/>
          </a:p>
        </p:txBody>
      </p:sp>
    </p:spTree>
    <p:extLst>
      <p:ext uri="{BB962C8B-B14F-4D97-AF65-F5344CB8AC3E}">
        <p14:creationId xmlns:p14="http://schemas.microsoft.com/office/powerpoint/2010/main" val="2405520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Talking Notes:</a:t>
            </a:r>
          </a:p>
        </p:txBody>
      </p:sp>
      <p:sp>
        <p:nvSpPr>
          <p:cNvPr id="4" name="Slide Number Placeholder 3"/>
          <p:cNvSpPr>
            <a:spLocks noGrp="1"/>
          </p:cNvSpPr>
          <p:nvPr>
            <p:ph type="sldNum" sz="quarter" idx="5"/>
          </p:nvPr>
        </p:nvSpPr>
        <p:spPr/>
        <p:txBody>
          <a:bodyPr/>
          <a:lstStyle/>
          <a:p>
            <a:fld id="{A967B832-014E-4BFB-9E3E-40A670F107D2}" type="slidenum">
              <a:rPr lang="en-AU" smtClean="0"/>
              <a:t>2</a:t>
            </a:fld>
            <a:endParaRPr lang="en-AU"/>
          </a:p>
        </p:txBody>
      </p:sp>
    </p:spTree>
    <p:extLst>
      <p:ext uri="{BB962C8B-B14F-4D97-AF65-F5344CB8AC3E}">
        <p14:creationId xmlns:p14="http://schemas.microsoft.com/office/powerpoint/2010/main" val="3699770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Talking Notes:</a:t>
            </a:r>
          </a:p>
          <a:p>
            <a:r>
              <a:rPr lang="en-US"/>
              <a:t>* Highlight the transformative potential of AI across industries such as healthcare, finance, and education.</a:t>
            </a:r>
          </a:p>
          <a:p>
            <a:r>
              <a:rPr lang="en-US"/>
              <a:t>* </a:t>
            </a:r>
            <a:r>
              <a:rPr lang="en-US" err="1"/>
              <a:t>Emphasise</a:t>
            </a:r>
            <a:r>
              <a:rPr lang="en-US"/>
              <a:t> the importance of understanding AI technologies to leverage their benefits effectively while mitigating associated risks.</a:t>
            </a:r>
          </a:p>
          <a:p>
            <a:endParaRPr lang="en-US"/>
          </a:p>
        </p:txBody>
      </p:sp>
      <p:sp>
        <p:nvSpPr>
          <p:cNvPr id="4" name="Slide Number Placeholder 3"/>
          <p:cNvSpPr>
            <a:spLocks noGrp="1"/>
          </p:cNvSpPr>
          <p:nvPr>
            <p:ph type="sldNum" sz="quarter" idx="5"/>
          </p:nvPr>
        </p:nvSpPr>
        <p:spPr/>
        <p:txBody>
          <a:bodyPr/>
          <a:lstStyle/>
          <a:p>
            <a:fld id="{A967B832-014E-4BFB-9E3E-40A670F107D2}" type="slidenum">
              <a:rPr lang="en-AU" smtClean="0"/>
              <a:t>3</a:t>
            </a:fld>
            <a:endParaRPr lang="en-AU"/>
          </a:p>
        </p:txBody>
      </p:sp>
    </p:spTree>
    <p:extLst>
      <p:ext uri="{BB962C8B-B14F-4D97-AF65-F5344CB8AC3E}">
        <p14:creationId xmlns:p14="http://schemas.microsoft.com/office/powerpoint/2010/main" val="2577782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a:effectLst/>
                <a:latin typeface="fkGroteskNeue"/>
              </a:rPr>
              <a:t>Discuss how AI can streamline operations but requires careful oversight to address risks such as bias and security vulnerabilities.</a:t>
            </a:r>
          </a:p>
          <a:p>
            <a:pPr algn="l">
              <a:buFont typeface="Arial" panose="020B0604020202020204" pitchFamily="34" charset="0"/>
              <a:buChar char="•"/>
            </a:pPr>
            <a:r>
              <a:rPr lang="en-US" b="0" i="0">
                <a:effectLst/>
                <a:latin typeface="fkGroteskNeue"/>
              </a:rPr>
              <a:t>Stress the importance of aligning AI adoption with regulatory requirements and ethical standards.</a:t>
            </a:r>
          </a:p>
          <a:p>
            <a:r>
              <a:rPr lang="en-US"/>
              <a:t>* Highlight the transformative potential of AI across industries such as healthcare, finance, and education.</a:t>
            </a:r>
          </a:p>
          <a:p>
            <a:pPr marL="171450" indent="-171450">
              <a:buFont typeface="Arial" panose="020B0604020202020204" pitchFamily="34" charset="0"/>
              <a:buChar char="•"/>
            </a:pPr>
            <a:r>
              <a:rPr lang="en-US" err="1"/>
              <a:t>Emphasise</a:t>
            </a:r>
            <a:r>
              <a:rPr lang="en-US"/>
              <a:t> the importance of understanding AI technologies to leverage their benefits effectively while mitigating associated risks.</a:t>
            </a:r>
          </a:p>
          <a:p>
            <a:endParaRPr lang="en-US" b="1"/>
          </a:p>
          <a:p>
            <a:r>
              <a:rPr lang="en-US" b="1"/>
              <a:t>Machine Learning (ML)</a:t>
            </a:r>
            <a:r>
              <a:rPr lang="en-US"/>
              <a:t> techniques encompass various approaches, including supervised, unsupervised, and reinforcement learning, each with unique algorithms like decision trees, regression models, and clustering. ML systems are used for tasks ranging from classification to pattern recognition and are used extensively for </a:t>
            </a:r>
            <a:r>
              <a:rPr lang="en-US" b="1"/>
              <a:t>predictive models</a:t>
            </a:r>
            <a:r>
              <a:rPr lang="en-US"/>
              <a:t> as </a:t>
            </a:r>
            <a:r>
              <a:rPr lang="en-US" b="1"/>
              <a:t>they produce explainable and interpretable results</a:t>
            </a:r>
            <a:r>
              <a:rPr lang="en-US"/>
              <a:t>, but not immune to misclassification problems. </a:t>
            </a:r>
          </a:p>
          <a:p>
            <a:endParaRPr lang="en-US"/>
          </a:p>
          <a:p>
            <a:r>
              <a:rPr lang="en-US" b="1"/>
              <a:t>Deep Learning (DL)</a:t>
            </a:r>
            <a:r>
              <a:rPr lang="en-US"/>
              <a:t> models are a subset of ML techniques which </a:t>
            </a:r>
            <a:r>
              <a:rPr lang="en-US" err="1"/>
              <a:t>utilise</a:t>
            </a:r>
            <a:r>
              <a:rPr lang="en-US"/>
              <a:t> neural networks to process data like the human brain’s thought process. While powerful, DL models are often considered "black boxes" and don't consistently produce explainable or interpretable results, due to their complexity, making it difficult to understand the reasoning behind their predictions.</a:t>
            </a:r>
          </a:p>
          <a:p>
            <a:endParaRPr lang="en-US"/>
          </a:p>
          <a:p>
            <a:r>
              <a:rPr lang="en-US"/>
              <a:t>Example ML use cases:</a:t>
            </a:r>
          </a:p>
          <a:p>
            <a:pPr marL="171450" indent="-171450">
              <a:buFont typeface="Arial"/>
              <a:buChar char="•"/>
            </a:pPr>
            <a:r>
              <a:rPr lang="en-US"/>
              <a:t>Supervised learning-Classification models: used to predict if a consumer was likely to take out a financial product using explainable models such as logistic regression.</a:t>
            </a:r>
          </a:p>
          <a:p>
            <a:pPr marL="171450" indent="-171450">
              <a:buFont typeface="Arial"/>
              <a:buChar char="•"/>
            </a:pPr>
            <a:r>
              <a:rPr lang="en-US"/>
              <a:t>Supervised learning-Regression models: used to derive prices, rates or forecast future time series.</a:t>
            </a:r>
          </a:p>
          <a:p>
            <a:pPr marL="171450" indent="-171450">
              <a:buFont typeface="Arial"/>
              <a:buChar char="•"/>
            </a:pPr>
            <a:r>
              <a:rPr lang="en-US"/>
              <a:t>Unsupervised learning models: used for detecting strange or anomalous patterns in areas such as internal audit and fraud detection.</a:t>
            </a:r>
          </a:p>
          <a:p>
            <a:pPr marL="171450" indent="-171450">
              <a:buFont typeface="Arial"/>
              <a:buChar char="•"/>
            </a:pPr>
            <a:r>
              <a:rPr lang="en-US"/>
              <a:t>Deep learning models: used for natural language processing (NLP) and optical character recognition, primarily when scanning analogue form data to speed up loan, insurance, or other form-heavy business processes</a:t>
            </a:r>
          </a:p>
          <a:p>
            <a:endParaRPr lang="en-US"/>
          </a:p>
          <a:p>
            <a:r>
              <a:rPr lang="en-US" b="1"/>
              <a:t>Natural Language Processing (NLP): </a:t>
            </a:r>
            <a:r>
              <a:rPr lang="en-US"/>
              <a:t>NLP tasks help machines understand what they are ingesting by breaking down text and voice data. These tasks include Speech recognition, Part-of-speech tagging (contextual awareness of a word beyond its definition such as when it is used as noun or a verb), Named entity recognition, and Sentiment analysis.</a:t>
            </a:r>
          </a:p>
          <a:p>
            <a:endParaRPr lang="en-US"/>
          </a:p>
          <a:p>
            <a:r>
              <a:rPr lang="en-US"/>
              <a:t>The new addition to NLP is </a:t>
            </a:r>
            <a:r>
              <a:rPr lang="en-US" b="1"/>
              <a:t>Transformer models</a:t>
            </a:r>
            <a:r>
              <a:rPr lang="en-US"/>
              <a:t>. An example of a Transformer model used in NLP is BERT, developed by Google, as a pre-trained model that can be fine-tuned for various natural language understanding tasks such as named entity recognition, sentiment analysis, and question answering.</a:t>
            </a:r>
          </a:p>
          <a:p>
            <a:endParaRPr lang="en-US"/>
          </a:p>
          <a:p>
            <a:r>
              <a:rPr lang="en-US"/>
              <a:t>Example NLP use cases: spam detection, machine translation like Google translate, chatbots and virtual agents, social media sentimental analysis.</a:t>
            </a:r>
          </a:p>
          <a:p>
            <a:endParaRPr lang="en-US" b="1"/>
          </a:p>
          <a:p>
            <a:r>
              <a:rPr lang="en-US" b="1"/>
              <a:t>When does an NLP Transformer model become a Generative AI model?</a:t>
            </a:r>
          </a:p>
          <a:p>
            <a:r>
              <a:rPr lang="en-US"/>
              <a:t>Transformer models, while initially used for NLP, become classified as generative AI models when they are used to generate new content, like text, images, or audio, based on a given input or prompt.</a:t>
            </a:r>
          </a:p>
          <a:p>
            <a:endParaRPr lang="en-US"/>
          </a:p>
          <a:p>
            <a:r>
              <a:rPr lang="en-US" b="1"/>
              <a:t>Generative AI</a:t>
            </a:r>
            <a:r>
              <a:rPr lang="en-US"/>
              <a:t>: designed to create new content, such as text, images, or audio, based on the data they have been trained on.</a:t>
            </a:r>
          </a:p>
          <a:p>
            <a:endParaRPr lang="en-US"/>
          </a:p>
          <a:p>
            <a:r>
              <a:rPr lang="en-US"/>
              <a:t>Example Generative AI models: </a:t>
            </a:r>
          </a:p>
          <a:p>
            <a:pPr marL="171450" indent="-171450">
              <a:buFont typeface="Arial"/>
              <a:buChar char="•"/>
            </a:pPr>
            <a:r>
              <a:rPr lang="en-US"/>
              <a:t>GPT-2 to </a:t>
            </a:r>
            <a:r>
              <a:rPr lang="en-US" b="1"/>
              <a:t>GPT-4</a:t>
            </a:r>
            <a:r>
              <a:rPr lang="en-US"/>
              <a:t> (</a:t>
            </a:r>
            <a:r>
              <a:rPr lang="en-US" b="1"/>
              <a:t>G</a:t>
            </a:r>
            <a:r>
              <a:rPr lang="en-US"/>
              <a:t>enerative </a:t>
            </a:r>
            <a:r>
              <a:rPr lang="en-US" b="1"/>
              <a:t>P</a:t>
            </a:r>
            <a:r>
              <a:rPr lang="en-US"/>
              <a:t>re-trained </a:t>
            </a:r>
            <a:r>
              <a:rPr lang="en-US" b="1"/>
              <a:t>T</a:t>
            </a:r>
            <a:r>
              <a:rPr lang="en-US"/>
              <a:t>ransformer-versions 2 to 4), developed by OpenAI, are pre-trained models that can be fine-tuned for various natural language generation tasks such as language translation, text summarization, and text completion (human-quality text generation). OpenAI's GPT models can be accessed via applications (think UI for accessing AI models) like ChatGPT, Microsoft Copilot, and through APIs via Services such as Microsoft Azure.</a:t>
            </a:r>
          </a:p>
          <a:p>
            <a:pPr marL="171450" indent="-171450">
              <a:buFont typeface="Arial"/>
              <a:buChar char="•"/>
            </a:pPr>
            <a:r>
              <a:rPr lang="en-US" b="1"/>
              <a:t>DALL·E</a:t>
            </a:r>
            <a:r>
              <a:rPr lang="en-US"/>
              <a:t> to DALL·E 3, developed by OpenAI, are generative AI models that can create and edit images, given a natural language prompt, by leveraging Transformer model technology.</a:t>
            </a:r>
          </a:p>
          <a:p>
            <a:pPr marL="171450" indent="-171450">
              <a:buFont typeface="Arial"/>
              <a:buChar char="•"/>
            </a:pPr>
            <a:r>
              <a:rPr lang="en-US" b="1"/>
              <a:t>Gemini</a:t>
            </a:r>
            <a:r>
              <a:rPr lang="en-US"/>
              <a:t> 1.5, developed by Google, is a mid-size multimodal model that is </a:t>
            </a:r>
            <a:r>
              <a:rPr lang="en-US" err="1"/>
              <a:t>optimised</a:t>
            </a:r>
            <a:r>
              <a:rPr lang="en-US"/>
              <a:t> for a wide-range of reasoning tasks. Google's </a:t>
            </a:r>
            <a:r>
              <a:rPr lang="en-US" err="1"/>
              <a:t>NotebookLM's</a:t>
            </a:r>
            <a:r>
              <a:rPr lang="en-US"/>
              <a:t> "Audio Overview" feature is a noteworthy use case for this model for generating scripts and adapting notes, documents, articles, or other sources for audio, to create an engaging podcast-style audio conversation between two AI hosts.</a:t>
            </a:r>
          </a:p>
          <a:p>
            <a:endParaRPr lang="en-US">
              <a:cs typeface="+mn-lt"/>
            </a:endParaRPr>
          </a:p>
          <a:p>
            <a:r>
              <a:rPr lang="en-US" b="1"/>
              <a:t>Emerging AI Trends and use cases</a:t>
            </a:r>
          </a:p>
          <a:p>
            <a:endParaRPr lang="en-US" b="1"/>
          </a:p>
          <a:p>
            <a:r>
              <a:rPr lang="en-US" b="1"/>
              <a:t>Agentic AI</a:t>
            </a:r>
            <a:r>
              <a:rPr lang="en-US"/>
              <a:t> systems understand what the goal of the user is, and the context of the problem they are trying to solve. They can act autonomously to break down complex problems to create multi-step plans and complete tasks without the need for constant human guidance.</a:t>
            </a:r>
          </a:p>
          <a:p>
            <a:pPr marL="171450" indent="-171450">
              <a:buFont typeface="Arial"/>
              <a:buChar char="•"/>
            </a:pPr>
            <a:endParaRPr lang="en-US"/>
          </a:p>
          <a:p>
            <a:r>
              <a:rPr lang="en-US"/>
              <a:t>Use cases: Improving Customer Experience, IT Operations and Automation, Virtual Assistants, </a:t>
            </a:r>
            <a:r>
              <a:rPr lang="en-US" err="1"/>
              <a:t>CyberSecurity</a:t>
            </a:r>
            <a:r>
              <a:rPr lang="en-US"/>
              <a:t> automation.</a:t>
            </a:r>
          </a:p>
          <a:p>
            <a:r>
              <a:rPr lang="en-US"/>
              <a:t>Example tasks: Send emails, created request cases, create websites, make travel arrangements, disable at-risk user accounts. </a:t>
            </a:r>
          </a:p>
          <a:p>
            <a:r>
              <a:rPr lang="en-US"/>
              <a:t> </a:t>
            </a:r>
          </a:p>
          <a:p>
            <a:r>
              <a:rPr lang="en-US" b="1"/>
              <a:t>Inference Time Compute</a:t>
            </a:r>
          </a:p>
          <a:p>
            <a:r>
              <a:rPr lang="en-US"/>
              <a:t>Newer AI models are extending Inference processing (spending longer to think about their answer) before responding, depending on the complexity of the question and the amount of reasoning the AI needs to use.</a:t>
            </a:r>
          </a:p>
          <a:p>
            <a:r>
              <a:rPr lang="en-US"/>
              <a:t>Advantage of Inference Time Compute models is the inference reasoning can be tuned and improved without needing to train and tweak the underlying model.</a:t>
            </a:r>
          </a:p>
          <a:p>
            <a:r>
              <a:rPr lang="en-US"/>
              <a:t>Two places where reasoning can be improved:</a:t>
            </a:r>
          </a:p>
          <a:p>
            <a:pPr marL="171450" indent="-171450">
              <a:buFont typeface="Arial"/>
              <a:buChar char="•"/>
            </a:pPr>
            <a:r>
              <a:rPr lang="en-US"/>
              <a:t>at training time with better quality training data, </a:t>
            </a:r>
          </a:p>
          <a:p>
            <a:pPr marL="171450" indent="-171450">
              <a:buFont typeface="Arial"/>
              <a:buChar char="•"/>
            </a:pPr>
            <a:r>
              <a:rPr lang="en-US"/>
              <a:t>now also at inference time with better chain of thought training, which could lead to smarter AI agents.</a:t>
            </a:r>
          </a:p>
          <a:p>
            <a:pPr marL="1085850" lvl="2" indent="-171450">
              <a:buFont typeface="Arial"/>
              <a:buChar char="•"/>
            </a:pPr>
            <a:endParaRPr lang="en-US"/>
          </a:p>
          <a:p>
            <a:r>
              <a:rPr lang="en-US" b="1"/>
              <a:t>Scale of Models</a:t>
            </a:r>
          </a:p>
          <a:p>
            <a:pPr marL="171450" indent="-171450">
              <a:buFont typeface="Arial"/>
              <a:buChar char="•"/>
            </a:pPr>
            <a:r>
              <a:rPr lang="en-US"/>
              <a:t>2024 LLMs were in the range of 1-2 trillion parameters in size.</a:t>
            </a:r>
          </a:p>
          <a:p>
            <a:pPr marL="171450" indent="-171450">
              <a:buFont typeface="Arial"/>
              <a:buChar char="•"/>
            </a:pPr>
            <a:r>
              <a:rPr lang="en-US"/>
              <a:t>Next gen VLLMs are expected to be ~50 trillion parameters</a:t>
            </a:r>
          </a:p>
          <a:p>
            <a:pPr marL="171450" indent="-171450">
              <a:buFont typeface="Arial"/>
              <a:buChar char="•"/>
            </a:pPr>
            <a:r>
              <a:rPr lang="en-US"/>
              <a:t>Very small models with ~1-3 billion parameters in size, that can run on a laptop or mobile device., </a:t>
            </a:r>
            <a:r>
              <a:rPr lang="en-US" err="1"/>
              <a:t>e,g</a:t>
            </a:r>
            <a:r>
              <a:rPr lang="en-US"/>
              <a:t>, IBM Granite-3 model.</a:t>
            </a:r>
          </a:p>
          <a:p>
            <a:r>
              <a:rPr lang="en-US"/>
              <a:t> </a:t>
            </a:r>
          </a:p>
          <a:p>
            <a:r>
              <a:rPr lang="en-US" b="1"/>
              <a:t>Near infinite Memory</a:t>
            </a:r>
          </a:p>
          <a:p>
            <a:r>
              <a:rPr lang="en-US"/>
              <a:t>The Chatbots can keep everything they know about us in memory at all times.</a:t>
            </a:r>
          </a:p>
          <a:p>
            <a:endParaRPr lang="en-US">
              <a:cs typeface="+mn-lt"/>
            </a:endParaRPr>
          </a:p>
          <a:p>
            <a:r>
              <a:rPr lang="en-US"/>
              <a:t>Refs</a:t>
            </a:r>
          </a:p>
          <a:p>
            <a:r>
              <a:rPr lang="en-US">
                <a:hlinkClick r:id="rId3"/>
              </a:rPr>
              <a:t>What Is Agentic AI, and How Will It Change Work?</a:t>
            </a:r>
            <a:endParaRPr lang="en-US"/>
          </a:p>
          <a:p>
            <a:r>
              <a:rPr lang="en-US"/>
              <a:t>IMB Technology </a:t>
            </a:r>
            <a:r>
              <a:rPr lang="en-US">
                <a:hlinkClick r:id="rId4"/>
              </a:rPr>
              <a:t>AI Trends for 2025</a:t>
            </a:r>
            <a:endParaRPr lang="en-US"/>
          </a:p>
        </p:txBody>
      </p:sp>
      <p:sp>
        <p:nvSpPr>
          <p:cNvPr id="4" name="Slide Number Placeholder 3"/>
          <p:cNvSpPr>
            <a:spLocks noGrp="1"/>
          </p:cNvSpPr>
          <p:nvPr>
            <p:ph type="sldNum" sz="quarter" idx="5"/>
          </p:nvPr>
        </p:nvSpPr>
        <p:spPr/>
        <p:txBody>
          <a:bodyPr/>
          <a:lstStyle/>
          <a:p>
            <a:fld id="{A967B832-014E-4BFB-9E3E-40A670F107D2}" type="slidenum">
              <a:rPr lang="en-AU" smtClean="0"/>
              <a:t>4</a:t>
            </a:fld>
            <a:endParaRPr lang="en-AU"/>
          </a:p>
        </p:txBody>
      </p:sp>
    </p:spTree>
    <p:extLst>
      <p:ext uri="{BB962C8B-B14F-4D97-AF65-F5344CB8AC3E}">
        <p14:creationId xmlns:p14="http://schemas.microsoft.com/office/powerpoint/2010/main" val="3331694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Talking Notes:</a:t>
            </a:r>
          </a:p>
        </p:txBody>
      </p:sp>
      <p:sp>
        <p:nvSpPr>
          <p:cNvPr id="4" name="Slide Number Placeholder 3"/>
          <p:cNvSpPr>
            <a:spLocks noGrp="1"/>
          </p:cNvSpPr>
          <p:nvPr>
            <p:ph type="sldNum" sz="quarter" idx="5"/>
          </p:nvPr>
        </p:nvSpPr>
        <p:spPr/>
        <p:txBody>
          <a:bodyPr/>
          <a:lstStyle/>
          <a:p>
            <a:fld id="{A967B832-014E-4BFB-9E3E-40A670F107D2}" type="slidenum">
              <a:rPr lang="en-AU" smtClean="0"/>
              <a:t>5</a:t>
            </a:fld>
            <a:endParaRPr lang="en-AU"/>
          </a:p>
        </p:txBody>
      </p:sp>
    </p:spTree>
    <p:extLst>
      <p:ext uri="{BB962C8B-B14F-4D97-AF65-F5344CB8AC3E}">
        <p14:creationId xmlns:p14="http://schemas.microsoft.com/office/powerpoint/2010/main" val="1315929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Talking Notes</a:t>
            </a:r>
          </a:p>
          <a:p>
            <a:r>
              <a:rPr lang="en-US"/>
              <a:t>Discuss how using advanced monitoring tools powered by AI can help mitigate risks in real-time while improving operational efficiency.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effectLst/>
                <a:latin typeface="fkGroteskNeue"/>
              </a:rPr>
              <a:t>Provide examples of risk management practices tailored to specific industries or use cases.</a:t>
            </a:r>
          </a:p>
          <a:p>
            <a:endParaRPr lang="en-US"/>
          </a:p>
        </p:txBody>
      </p:sp>
      <p:sp>
        <p:nvSpPr>
          <p:cNvPr id="4" name="Slide Number Placeholder 3"/>
          <p:cNvSpPr>
            <a:spLocks noGrp="1"/>
          </p:cNvSpPr>
          <p:nvPr>
            <p:ph type="sldNum" sz="quarter" idx="5"/>
          </p:nvPr>
        </p:nvSpPr>
        <p:spPr/>
        <p:txBody>
          <a:bodyPr/>
          <a:lstStyle/>
          <a:p>
            <a:fld id="{A967B832-014E-4BFB-9E3E-40A670F107D2}" type="slidenum">
              <a:rPr lang="en-AU" smtClean="0"/>
              <a:t>6</a:t>
            </a:fld>
            <a:endParaRPr lang="en-AU"/>
          </a:p>
        </p:txBody>
      </p:sp>
    </p:spTree>
    <p:extLst>
      <p:ext uri="{BB962C8B-B14F-4D97-AF65-F5344CB8AC3E}">
        <p14:creationId xmlns:p14="http://schemas.microsoft.com/office/powerpoint/2010/main" val="2239606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Talking Notes:</a:t>
            </a:r>
          </a:p>
          <a:p>
            <a:r>
              <a:rPr lang="en-US"/>
              <a:t>*</a:t>
            </a:r>
            <a:endParaRPr lang="en-AU"/>
          </a:p>
        </p:txBody>
      </p:sp>
      <p:sp>
        <p:nvSpPr>
          <p:cNvPr id="4" name="Slide Number Placeholder 3"/>
          <p:cNvSpPr>
            <a:spLocks noGrp="1"/>
          </p:cNvSpPr>
          <p:nvPr>
            <p:ph type="sldNum" sz="quarter" idx="5"/>
          </p:nvPr>
        </p:nvSpPr>
        <p:spPr/>
        <p:txBody>
          <a:bodyPr/>
          <a:lstStyle/>
          <a:p>
            <a:fld id="{A967B832-014E-4BFB-9E3E-40A670F107D2}" type="slidenum">
              <a:rPr lang="en-AU" smtClean="0"/>
              <a:t>7</a:t>
            </a:fld>
            <a:endParaRPr lang="en-AU"/>
          </a:p>
        </p:txBody>
      </p:sp>
    </p:spTree>
    <p:extLst>
      <p:ext uri="{BB962C8B-B14F-4D97-AF65-F5344CB8AC3E}">
        <p14:creationId xmlns:p14="http://schemas.microsoft.com/office/powerpoint/2010/main" val="2655054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Talking Notes:</a:t>
            </a:r>
          </a:p>
          <a:p>
            <a:r>
              <a:rPr lang="en-US"/>
              <a:t>*</a:t>
            </a:r>
            <a:endParaRPr lang="en-AU"/>
          </a:p>
        </p:txBody>
      </p:sp>
      <p:sp>
        <p:nvSpPr>
          <p:cNvPr id="4" name="Slide Number Placeholder 3"/>
          <p:cNvSpPr>
            <a:spLocks noGrp="1"/>
          </p:cNvSpPr>
          <p:nvPr>
            <p:ph type="sldNum" sz="quarter" idx="5"/>
          </p:nvPr>
        </p:nvSpPr>
        <p:spPr/>
        <p:txBody>
          <a:bodyPr/>
          <a:lstStyle/>
          <a:p>
            <a:fld id="{A967B832-014E-4BFB-9E3E-40A670F107D2}" type="slidenum">
              <a:rPr lang="en-AU" smtClean="0"/>
              <a:t>8</a:t>
            </a:fld>
            <a:endParaRPr lang="en-AU"/>
          </a:p>
        </p:txBody>
      </p:sp>
    </p:spTree>
    <p:extLst>
      <p:ext uri="{BB962C8B-B14F-4D97-AF65-F5344CB8AC3E}">
        <p14:creationId xmlns:p14="http://schemas.microsoft.com/office/powerpoint/2010/main" val="2595228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Talking Notes:</a:t>
            </a:r>
          </a:p>
        </p:txBody>
      </p:sp>
      <p:sp>
        <p:nvSpPr>
          <p:cNvPr id="4" name="Slide Number Placeholder 3"/>
          <p:cNvSpPr>
            <a:spLocks noGrp="1"/>
          </p:cNvSpPr>
          <p:nvPr>
            <p:ph type="sldNum" sz="quarter" idx="5"/>
          </p:nvPr>
        </p:nvSpPr>
        <p:spPr/>
        <p:txBody>
          <a:bodyPr/>
          <a:lstStyle/>
          <a:p>
            <a:fld id="{A967B832-014E-4BFB-9E3E-40A670F107D2}" type="slidenum">
              <a:rPr lang="en-AU" smtClean="0"/>
              <a:t>9</a:t>
            </a:fld>
            <a:endParaRPr lang="en-AU"/>
          </a:p>
        </p:txBody>
      </p:sp>
    </p:spTree>
    <p:extLst>
      <p:ext uri="{BB962C8B-B14F-4D97-AF65-F5344CB8AC3E}">
        <p14:creationId xmlns:p14="http://schemas.microsoft.com/office/powerpoint/2010/main" val="1198935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8FE9C-1870-C7AC-E306-E82A6469A0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E88FB58C-80FF-DED7-F6A1-5731AF09FF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4AC6C4D9-DD3F-B55C-8451-D53F7544FCA7}"/>
              </a:ext>
            </a:extLst>
          </p:cNvPr>
          <p:cNvSpPr>
            <a:spLocks noGrp="1"/>
          </p:cNvSpPr>
          <p:nvPr>
            <p:ph type="dt" sz="half" idx="10"/>
          </p:nvPr>
        </p:nvSpPr>
        <p:spPr/>
        <p:txBody>
          <a:bodyPr/>
          <a:lstStyle/>
          <a:p>
            <a:fld id="{DB5C7381-CE2B-465F-81CE-6583271F6B6C}" type="datetime1">
              <a:rPr lang="en-AU" smtClean="0"/>
              <a:t>14/10/2025</a:t>
            </a:fld>
            <a:endParaRPr lang="en-AU"/>
          </a:p>
        </p:txBody>
      </p:sp>
      <p:sp>
        <p:nvSpPr>
          <p:cNvPr id="5" name="Footer Placeholder 4">
            <a:extLst>
              <a:ext uri="{FF2B5EF4-FFF2-40B4-BE49-F238E27FC236}">
                <a16:creationId xmlns:a16="http://schemas.microsoft.com/office/drawing/2014/main" id="{D880354C-85F7-4153-7C8A-B548269568A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8C0C0A6-6CB0-2601-D703-17036610FA58}"/>
              </a:ext>
            </a:extLst>
          </p:cNvPr>
          <p:cNvSpPr>
            <a:spLocks noGrp="1"/>
          </p:cNvSpPr>
          <p:nvPr>
            <p:ph type="sldNum" sz="quarter" idx="12"/>
          </p:nvPr>
        </p:nvSpPr>
        <p:spPr/>
        <p:txBody>
          <a:bodyPr/>
          <a:lstStyle/>
          <a:p>
            <a:fld id="{87594A55-9D62-493A-BA15-01D451852D8C}" type="slidenum">
              <a:rPr lang="en-AU" smtClean="0"/>
              <a:t>‹#›</a:t>
            </a:fld>
            <a:endParaRPr lang="en-AU"/>
          </a:p>
        </p:txBody>
      </p:sp>
    </p:spTree>
    <p:extLst>
      <p:ext uri="{BB962C8B-B14F-4D97-AF65-F5344CB8AC3E}">
        <p14:creationId xmlns:p14="http://schemas.microsoft.com/office/powerpoint/2010/main" val="3956981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CAE83-D24C-AC8D-8B93-645CA9E9AA75}"/>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2C2313B-54FE-08F3-4871-6199E4BF4F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325E033-6A66-5945-3264-8085BD16662D}"/>
              </a:ext>
            </a:extLst>
          </p:cNvPr>
          <p:cNvSpPr>
            <a:spLocks noGrp="1"/>
          </p:cNvSpPr>
          <p:nvPr>
            <p:ph type="dt" sz="half" idx="10"/>
          </p:nvPr>
        </p:nvSpPr>
        <p:spPr/>
        <p:txBody>
          <a:bodyPr/>
          <a:lstStyle/>
          <a:p>
            <a:fld id="{CA065ED8-F11F-4DF0-8BD8-6D3F9B97E172}" type="datetime1">
              <a:rPr lang="en-AU" smtClean="0"/>
              <a:t>14/10/2025</a:t>
            </a:fld>
            <a:endParaRPr lang="en-AU"/>
          </a:p>
        </p:txBody>
      </p:sp>
      <p:sp>
        <p:nvSpPr>
          <p:cNvPr id="5" name="Footer Placeholder 4">
            <a:extLst>
              <a:ext uri="{FF2B5EF4-FFF2-40B4-BE49-F238E27FC236}">
                <a16:creationId xmlns:a16="http://schemas.microsoft.com/office/drawing/2014/main" id="{B84FA793-4E7A-1B33-A640-CEAA4D445DE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8228278-C2E7-4519-ED06-5B5AFD7A4856}"/>
              </a:ext>
            </a:extLst>
          </p:cNvPr>
          <p:cNvSpPr>
            <a:spLocks noGrp="1"/>
          </p:cNvSpPr>
          <p:nvPr>
            <p:ph type="sldNum" sz="quarter" idx="12"/>
          </p:nvPr>
        </p:nvSpPr>
        <p:spPr/>
        <p:txBody>
          <a:bodyPr/>
          <a:lstStyle/>
          <a:p>
            <a:fld id="{87594A55-9D62-493A-BA15-01D451852D8C}" type="slidenum">
              <a:rPr lang="en-AU" smtClean="0"/>
              <a:t>‹#›</a:t>
            </a:fld>
            <a:endParaRPr lang="en-AU"/>
          </a:p>
        </p:txBody>
      </p:sp>
    </p:spTree>
    <p:extLst>
      <p:ext uri="{BB962C8B-B14F-4D97-AF65-F5344CB8AC3E}">
        <p14:creationId xmlns:p14="http://schemas.microsoft.com/office/powerpoint/2010/main" val="3663611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74D93C-AA54-5E94-7F6E-AFE0AE0E74E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5DEF5D3-350F-ACFD-8DE2-6457A7C33A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055E7F2-396F-1902-CB6F-C5B4B21C57F2}"/>
              </a:ext>
            </a:extLst>
          </p:cNvPr>
          <p:cNvSpPr>
            <a:spLocks noGrp="1"/>
          </p:cNvSpPr>
          <p:nvPr>
            <p:ph type="dt" sz="half" idx="10"/>
          </p:nvPr>
        </p:nvSpPr>
        <p:spPr/>
        <p:txBody>
          <a:bodyPr/>
          <a:lstStyle/>
          <a:p>
            <a:fld id="{C3FE4E47-6A7A-4DD7-90E7-72127998855C}" type="datetime1">
              <a:rPr lang="en-AU" smtClean="0"/>
              <a:t>14/10/2025</a:t>
            </a:fld>
            <a:endParaRPr lang="en-AU"/>
          </a:p>
        </p:txBody>
      </p:sp>
      <p:sp>
        <p:nvSpPr>
          <p:cNvPr id="5" name="Footer Placeholder 4">
            <a:extLst>
              <a:ext uri="{FF2B5EF4-FFF2-40B4-BE49-F238E27FC236}">
                <a16:creationId xmlns:a16="http://schemas.microsoft.com/office/drawing/2014/main" id="{07353D92-AE58-4258-950E-2F0CE3EE546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0855B46-E52E-F44C-9E9F-F6B74C6478FD}"/>
              </a:ext>
            </a:extLst>
          </p:cNvPr>
          <p:cNvSpPr>
            <a:spLocks noGrp="1"/>
          </p:cNvSpPr>
          <p:nvPr>
            <p:ph type="sldNum" sz="quarter" idx="12"/>
          </p:nvPr>
        </p:nvSpPr>
        <p:spPr/>
        <p:txBody>
          <a:bodyPr/>
          <a:lstStyle/>
          <a:p>
            <a:fld id="{87594A55-9D62-493A-BA15-01D451852D8C}" type="slidenum">
              <a:rPr lang="en-AU" smtClean="0"/>
              <a:t>‹#›</a:t>
            </a:fld>
            <a:endParaRPr lang="en-AU"/>
          </a:p>
        </p:txBody>
      </p:sp>
    </p:spTree>
    <p:extLst>
      <p:ext uri="{BB962C8B-B14F-4D97-AF65-F5344CB8AC3E}">
        <p14:creationId xmlns:p14="http://schemas.microsoft.com/office/powerpoint/2010/main" val="2288267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6E151-C1E4-3DF0-B792-8993BC8ED9C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D88F4CC-7D02-FFB4-0F8C-6E62847B6C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799E8A1-915E-32DA-64CE-EA5E37D1A4E5}"/>
              </a:ext>
            </a:extLst>
          </p:cNvPr>
          <p:cNvSpPr>
            <a:spLocks noGrp="1"/>
          </p:cNvSpPr>
          <p:nvPr>
            <p:ph type="dt" sz="half" idx="10"/>
          </p:nvPr>
        </p:nvSpPr>
        <p:spPr/>
        <p:txBody>
          <a:bodyPr/>
          <a:lstStyle/>
          <a:p>
            <a:fld id="{607D7B25-89C5-4430-8A64-49C6BC3AAE39}" type="datetime1">
              <a:rPr lang="en-AU" smtClean="0"/>
              <a:t>14/10/2025</a:t>
            </a:fld>
            <a:endParaRPr lang="en-AU"/>
          </a:p>
        </p:txBody>
      </p:sp>
      <p:sp>
        <p:nvSpPr>
          <p:cNvPr id="5" name="Footer Placeholder 4">
            <a:extLst>
              <a:ext uri="{FF2B5EF4-FFF2-40B4-BE49-F238E27FC236}">
                <a16:creationId xmlns:a16="http://schemas.microsoft.com/office/drawing/2014/main" id="{B9688158-F8F4-3D92-AA6A-7AD54EFB6A2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1517630-1461-3E54-FD64-EF0725E2A35A}"/>
              </a:ext>
            </a:extLst>
          </p:cNvPr>
          <p:cNvSpPr>
            <a:spLocks noGrp="1"/>
          </p:cNvSpPr>
          <p:nvPr>
            <p:ph type="sldNum" sz="quarter" idx="12"/>
          </p:nvPr>
        </p:nvSpPr>
        <p:spPr/>
        <p:txBody>
          <a:bodyPr/>
          <a:lstStyle/>
          <a:p>
            <a:fld id="{87594A55-9D62-493A-BA15-01D451852D8C}" type="slidenum">
              <a:rPr lang="en-AU" smtClean="0"/>
              <a:t>‹#›</a:t>
            </a:fld>
            <a:endParaRPr lang="en-AU"/>
          </a:p>
        </p:txBody>
      </p:sp>
    </p:spTree>
    <p:extLst>
      <p:ext uri="{BB962C8B-B14F-4D97-AF65-F5344CB8AC3E}">
        <p14:creationId xmlns:p14="http://schemas.microsoft.com/office/powerpoint/2010/main" val="3764437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87A1B-1977-3243-8769-B562495F7D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3DB44EF7-7BFD-3FC5-D05B-51133598524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C04517-32D1-6156-81DA-D2A921106230}"/>
              </a:ext>
            </a:extLst>
          </p:cNvPr>
          <p:cNvSpPr>
            <a:spLocks noGrp="1"/>
          </p:cNvSpPr>
          <p:nvPr>
            <p:ph type="dt" sz="half" idx="10"/>
          </p:nvPr>
        </p:nvSpPr>
        <p:spPr/>
        <p:txBody>
          <a:bodyPr/>
          <a:lstStyle/>
          <a:p>
            <a:fld id="{C69456A5-5A75-4B00-9424-570DB0D93005}" type="datetime1">
              <a:rPr lang="en-AU" smtClean="0"/>
              <a:t>14/10/2025</a:t>
            </a:fld>
            <a:endParaRPr lang="en-AU"/>
          </a:p>
        </p:txBody>
      </p:sp>
      <p:sp>
        <p:nvSpPr>
          <p:cNvPr id="5" name="Footer Placeholder 4">
            <a:extLst>
              <a:ext uri="{FF2B5EF4-FFF2-40B4-BE49-F238E27FC236}">
                <a16:creationId xmlns:a16="http://schemas.microsoft.com/office/drawing/2014/main" id="{42B1C174-2DD0-DE03-04B4-36C061EB883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FDA0F5F-158F-6694-3BA2-7D5758A87BE5}"/>
              </a:ext>
            </a:extLst>
          </p:cNvPr>
          <p:cNvSpPr>
            <a:spLocks noGrp="1"/>
          </p:cNvSpPr>
          <p:nvPr>
            <p:ph type="sldNum" sz="quarter" idx="12"/>
          </p:nvPr>
        </p:nvSpPr>
        <p:spPr/>
        <p:txBody>
          <a:bodyPr/>
          <a:lstStyle/>
          <a:p>
            <a:fld id="{87594A55-9D62-493A-BA15-01D451852D8C}" type="slidenum">
              <a:rPr lang="en-AU" smtClean="0"/>
              <a:t>‹#›</a:t>
            </a:fld>
            <a:endParaRPr lang="en-AU"/>
          </a:p>
        </p:txBody>
      </p:sp>
    </p:spTree>
    <p:extLst>
      <p:ext uri="{BB962C8B-B14F-4D97-AF65-F5344CB8AC3E}">
        <p14:creationId xmlns:p14="http://schemas.microsoft.com/office/powerpoint/2010/main" val="2454355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4C6DE-6656-D77B-F9ED-7BAF8681352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33EF7B9-23BD-6DE9-C2E4-7E912AB501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8E02FF11-5362-31B5-9F6F-24639A0431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5EBD7077-BCBE-5D91-4C8C-A1E1DC678BC2}"/>
              </a:ext>
            </a:extLst>
          </p:cNvPr>
          <p:cNvSpPr>
            <a:spLocks noGrp="1"/>
          </p:cNvSpPr>
          <p:nvPr>
            <p:ph type="dt" sz="half" idx="10"/>
          </p:nvPr>
        </p:nvSpPr>
        <p:spPr/>
        <p:txBody>
          <a:bodyPr/>
          <a:lstStyle/>
          <a:p>
            <a:fld id="{82D513A0-B860-467E-A1E1-2B8F0F95BC3D}" type="datetime1">
              <a:rPr lang="en-AU" smtClean="0"/>
              <a:t>14/10/2025</a:t>
            </a:fld>
            <a:endParaRPr lang="en-AU"/>
          </a:p>
        </p:txBody>
      </p:sp>
      <p:sp>
        <p:nvSpPr>
          <p:cNvPr id="6" name="Footer Placeholder 5">
            <a:extLst>
              <a:ext uri="{FF2B5EF4-FFF2-40B4-BE49-F238E27FC236}">
                <a16:creationId xmlns:a16="http://schemas.microsoft.com/office/drawing/2014/main" id="{5F79EF5E-F1FF-03B9-AAC5-2A1768DE836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795A53D-5D15-A9A7-80B3-82087DBA4002}"/>
              </a:ext>
            </a:extLst>
          </p:cNvPr>
          <p:cNvSpPr>
            <a:spLocks noGrp="1"/>
          </p:cNvSpPr>
          <p:nvPr>
            <p:ph type="sldNum" sz="quarter" idx="12"/>
          </p:nvPr>
        </p:nvSpPr>
        <p:spPr/>
        <p:txBody>
          <a:bodyPr/>
          <a:lstStyle/>
          <a:p>
            <a:fld id="{87594A55-9D62-493A-BA15-01D451852D8C}" type="slidenum">
              <a:rPr lang="en-AU" smtClean="0"/>
              <a:t>‹#›</a:t>
            </a:fld>
            <a:endParaRPr lang="en-AU"/>
          </a:p>
        </p:txBody>
      </p:sp>
    </p:spTree>
    <p:extLst>
      <p:ext uri="{BB962C8B-B14F-4D97-AF65-F5344CB8AC3E}">
        <p14:creationId xmlns:p14="http://schemas.microsoft.com/office/powerpoint/2010/main" val="1381712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0D49D-8301-1AD5-63D1-225E3983D0BE}"/>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27F44CE-DADF-BCDE-7F65-10C84E9E59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ECE190-258F-9519-32B7-35370C69D2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E4905B02-10C7-CAA8-0F60-6F5609B2F6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CBEE82-555E-2698-CF09-C115E5213D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4E4A0374-E849-A826-C0B2-D9E6420CDC4C}"/>
              </a:ext>
            </a:extLst>
          </p:cNvPr>
          <p:cNvSpPr>
            <a:spLocks noGrp="1"/>
          </p:cNvSpPr>
          <p:nvPr>
            <p:ph type="dt" sz="half" idx="10"/>
          </p:nvPr>
        </p:nvSpPr>
        <p:spPr/>
        <p:txBody>
          <a:bodyPr/>
          <a:lstStyle/>
          <a:p>
            <a:fld id="{3326C3C4-8E46-49BD-A1B0-08A150D08C36}" type="datetime1">
              <a:rPr lang="en-AU" smtClean="0"/>
              <a:t>14/10/2025</a:t>
            </a:fld>
            <a:endParaRPr lang="en-AU"/>
          </a:p>
        </p:txBody>
      </p:sp>
      <p:sp>
        <p:nvSpPr>
          <p:cNvPr id="8" name="Footer Placeholder 7">
            <a:extLst>
              <a:ext uri="{FF2B5EF4-FFF2-40B4-BE49-F238E27FC236}">
                <a16:creationId xmlns:a16="http://schemas.microsoft.com/office/drawing/2014/main" id="{141D4643-1A4A-9E44-AB54-DADDD1EB1B6F}"/>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9B8CEC8C-A976-0169-2337-2064B955969D}"/>
              </a:ext>
            </a:extLst>
          </p:cNvPr>
          <p:cNvSpPr>
            <a:spLocks noGrp="1"/>
          </p:cNvSpPr>
          <p:nvPr>
            <p:ph type="sldNum" sz="quarter" idx="12"/>
          </p:nvPr>
        </p:nvSpPr>
        <p:spPr/>
        <p:txBody>
          <a:bodyPr/>
          <a:lstStyle/>
          <a:p>
            <a:fld id="{87594A55-9D62-493A-BA15-01D451852D8C}" type="slidenum">
              <a:rPr lang="en-AU" smtClean="0"/>
              <a:t>‹#›</a:t>
            </a:fld>
            <a:endParaRPr lang="en-AU"/>
          </a:p>
        </p:txBody>
      </p:sp>
    </p:spTree>
    <p:extLst>
      <p:ext uri="{BB962C8B-B14F-4D97-AF65-F5344CB8AC3E}">
        <p14:creationId xmlns:p14="http://schemas.microsoft.com/office/powerpoint/2010/main" val="2321056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5DDA-8125-109E-0112-6E8E1EAB8357}"/>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D4EA5712-86AD-8042-B1A2-0EE659AA0268}"/>
              </a:ext>
            </a:extLst>
          </p:cNvPr>
          <p:cNvSpPr>
            <a:spLocks noGrp="1"/>
          </p:cNvSpPr>
          <p:nvPr>
            <p:ph type="dt" sz="half" idx="10"/>
          </p:nvPr>
        </p:nvSpPr>
        <p:spPr/>
        <p:txBody>
          <a:bodyPr/>
          <a:lstStyle/>
          <a:p>
            <a:fld id="{DD522125-76B8-4A3A-9D0C-A7EED5118254}" type="datetime1">
              <a:rPr lang="en-AU" smtClean="0"/>
              <a:t>14/10/2025</a:t>
            </a:fld>
            <a:endParaRPr lang="en-AU"/>
          </a:p>
        </p:txBody>
      </p:sp>
      <p:sp>
        <p:nvSpPr>
          <p:cNvPr id="4" name="Footer Placeholder 3">
            <a:extLst>
              <a:ext uri="{FF2B5EF4-FFF2-40B4-BE49-F238E27FC236}">
                <a16:creationId xmlns:a16="http://schemas.microsoft.com/office/drawing/2014/main" id="{0458CB3E-AF18-1388-C7A6-7BB8F9F2B1A3}"/>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551BC6AF-6931-42A9-8BB9-46A045B22758}"/>
              </a:ext>
            </a:extLst>
          </p:cNvPr>
          <p:cNvSpPr>
            <a:spLocks noGrp="1"/>
          </p:cNvSpPr>
          <p:nvPr>
            <p:ph type="sldNum" sz="quarter" idx="12"/>
          </p:nvPr>
        </p:nvSpPr>
        <p:spPr/>
        <p:txBody>
          <a:bodyPr/>
          <a:lstStyle/>
          <a:p>
            <a:fld id="{87594A55-9D62-493A-BA15-01D451852D8C}" type="slidenum">
              <a:rPr lang="en-AU" smtClean="0"/>
              <a:t>‹#›</a:t>
            </a:fld>
            <a:endParaRPr lang="en-AU"/>
          </a:p>
        </p:txBody>
      </p:sp>
    </p:spTree>
    <p:extLst>
      <p:ext uri="{BB962C8B-B14F-4D97-AF65-F5344CB8AC3E}">
        <p14:creationId xmlns:p14="http://schemas.microsoft.com/office/powerpoint/2010/main" val="494636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7B3D5E-2249-DACF-912D-513F94AFAF85}"/>
              </a:ext>
            </a:extLst>
          </p:cNvPr>
          <p:cNvSpPr>
            <a:spLocks noGrp="1"/>
          </p:cNvSpPr>
          <p:nvPr>
            <p:ph type="dt" sz="half" idx="10"/>
          </p:nvPr>
        </p:nvSpPr>
        <p:spPr/>
        <p:txBody>
          <a:bodyPr/>
          <a:lstStyle/>
          <a:p>
            <a:fld id="{D5F5B762-6543-4BD2-9F38-5F22FDDE8FDE}" type="datetime1">
              <a:rPr lang="en-AU" smtClean="0"/>
              <a:t>14/10/2025</a:t>
            </a:fld>
            <a:endParaRPr lang="en-AU"/>
          </a:p>
        </p:txBody>
      </p:sp>
      <p:sp>
        <p:nvSpPr>
          <p:cNvPr id="3" name="Footer Placeholder 2">
            <a:extLst>
              <a:ext uri="{FF2B5EF4-FFF2-40B4-BE49-F238E27FC236}">
                <a16:creationId xmlns:a16="http://schemas.microsoft.com/office/drawing/2014/main" id="{8583B2E4-D7FF-EA55-631D-F1BFF2CD61A3}"/>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AE18DFC0-59B7-958F-13FE-C77A507D6351}"/>
              </a:ext>
            </a:extLst>
          </p:cNvPr>
          <p:cNvSpPr>
            <a:spLocks noGrp="1"/>
          </p:cNvSpPr>
          <p:nvPr>
            <p:ph type="sldNum" sz="quarter" idx="12"/>
          </p:nvPr>
        </p:nvSpPr>
        <p:spPr/>
        <p:txBody>
          <a:bodyPr/>
          <a:lstStyle/>
          <a:p>
            <a:fld id="{87594A55-9D62-493A-BA15-01D451852D8C}" type="slidenum">
              <a:rPr lang="en-AU" smtClean="0"/>
              <a:t>‹#›</a:t>
            </a:fld>
            <a:endParaRPr lang="en-AU"/>
          </a:p>
        </p:txBody>
      </p:sp>
    </p:spTree>
    <p:extLst>
      <p:ext uri="{BB962C8B-B14F-4D97-AF65-F5344CB8AC3E}">
        <p14:creationId xmlns:p14="http://schemas.microsoft.com/office/powerpoint/2010/main" val="180922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7B018-9676-3188-1540-E850618A2F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3FC6AD9C-298E-F7F1-280F-1AC2BDCCA6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E7A55888-0771-4233-F2DF-C97C4F0A9F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34756D-C129-3E6A-4FC6-446B64D6212D}"/>
              </a:ext>
            </a:extLst>
          </p:cNvPr>
          <p:cNvSpPr>
            <a:spLocks noGrp="1"/>
          </p:cNvSpPr>
          <p:nvPr>
            <p:ph type="dt" sz="half" idx="10"/>
          </p:nvPr>
        </p:nvSpPr>
        <p:spPr/>
        <p:txBody>
          <a:bodyPr/>
          <a:lstStyle/>
          <a:p>
            <a:fld id="{7EB07A27-1A98-4CDA-984E-8938FE86627C}" type="datetime1">
              <a:rPr lang="en-AU" smtClean="0"/>
              <a:t>14/10/2025</a:t>
            </a:fld>
            <a:endParaRPr lang="en-AU"/>
          </a:p>
        </p:txBody>
      </p:sp>
      <p:sp>
        <p:nvSpPr>
          <p:cNvPr id="6" name="Footer Placeholder 5">
            <a:extLst>
              <a:ext uri="{FF2B5EF4-FFF2-40B4-BE49-F238E27FC236}">
                <a16:creationId xmlns:a16="http://schemas.microsoft.com/office/drawing/2014/main" id="{3E065746-8CC8-490D-89B7-046C65BE27B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911DB6D-E11E-80F6-A671-19E41D4CA076}"/>
              </a:ext>
            </a:extLst>
          </p:cNvPr>
          <p:cNvSpPr>
            <a:spLocks noGrp="1"/>
          </p:cNvSpPr>
          <p:nvPr>
            <p:ph type="sldNum" sz="quarter" idx="12"/>
          </p:nvPr>
        </p:nvSpPr>
        <p:spPr/>
        <p:txBody>
          <a:bodyPr/>
          <a:lstStyle/>
          <a:p>
            <a:fld id="{87594A55-9D62-493A-BA15-01D451852D8C}" type="slidenum">
              <a:rPr lang="en-AU" smtClean="0"/>
              <a:t>‹#›</a:t>
            </a:fld>
            <a:endParaRPr lang="en-AU"/>
          </a:p>
        </p:txBody>
      </p:sp>
    </p:spTree>
    <p:extLst>
      <p:ext uri="{BB962C8B-B14F-4D97-AF65-F5344CB8AC3E}">
        <p14:creationId xmlns:p14="http://schemas.microsoft.com/office/powerpoint/2010/main" val="3962918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1AEC1-E1FB-8FC1-7922-EADEB9CA9C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248B8AFE-AE1E-BFBE-503A-606E35BDBD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5A39E599-B8DF-80CF-3EDD-86B83D293A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0B489A-74E6-0560-732F-D3CFDCC44C14}"/>
              </a:ext>
            </a:extLst>
          </p:cNvPr>
          <p:cNvSpPr>
            <a:spLocks noGrp="1"/>
          </p:cNvSpPr>
          <p:nvPr>
            <p:ph type="dt" sz="half" idx="10"/>
          </p:nvPr>
        </p:nvSpPr>
        <p:spPr/>
        <p:txBody>
          <a:bodyPr/>
          <a:lstStyle/>
          <a:p>
            <a:fld id="{D3F2BB98-3D54-4712-A655-539C6C718F64}" type="datetime1">
              <a:rPr lang="en-AU" smtClean="0"/>
              <a:t>14/10/2025</a:t>
            </a:fld>
            <a:endParaRPr lang="en-AU"/>
          </a:p>
        </p:txBody>
      </p:sp>
      <p:sp>
        <p:nvSpPr>
          <p:cNvPr id="6" name="Footer Placeholder 5">
            <a:extLst>
              <a:ext uri="{FF2B5EF4-FFF2-40B4-BE49-F238E27FC236}">
                <a16:creationId xmlns:a16="http://schemas.microsoft.com/office/drawing/2014/main" id="{2EDCC772-9519-7B4E-3394-5A0373F97AB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89D1CA9-83E7-FB53-3764-ADBE719A082E}"/>
              </a:ext>
            </a:extLst>
          </p:cNvPr>
          <p:cNvSpPr>
            <a:spLocks noGrp="1"/>
          </p:cNvSpPr>
          <p:nvPr>
            <p:ph type="sldNum" sz="quarter" idx="12"/>
          </p:nvPr>
        </p:nvSpPr>
        <p:spPr/>
        <p:txBody>
          <a:bodyPr/>
          <a:lstStyle/>
          <a:p>
            <a:fld id="{87594A55-9D62-493A-BA15-01D451852D8C}" type="slidenum">
              <a:rPr lang="en-AU" smtClean="0"/>
              <a:t>‹#›</a:t>
            </a:fld>
            <a:endParaRPr lang="en-AU"/>
          </a:p>
        </p:txBody>
      </p:sp>
    </p:spTree>
    <p:extLst>
      <p:ext uri="{BB962C8B-B14F-4D97-AF65-F5344CB8AC3E}">
        <p14:creationId xmlns:p14="http://schemas.microsoft.com/office/powerpoint/2010/main" val="856490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570618-031E-B009-662E-85AC69F354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16EF17B-93B1-1EC9-4C77-358CBB8986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2EC76BD-6316-08E1-7C1E-0A3C6CA45A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3FD4D87-735F-41C9-BC3B-12BFA9E29B01}" type="datetime1">
              <a:rPr lang="en-AU" smtClean="0"/>
              <a:t>14/10/2025</a:t>
            </a:fld>
            <a:endParaRPr lang="en-AU"/>
          </a:p>
        </p:txBody>
      </p:sp>
      <p:sp>
        <p:nvSpPr>
          <p:cNvPr id="5" name="Footer Placeholder 4">
            <a:extLst>
              <a:ext uri="{FF2B5EF4-FFF2-40B4-BE49-F238E27FC236}">
                <a16:creationId xmlns:a16="http://schemas.microsoft.com/office/drawing/2014/main" id="{F3BBF613-F702-5DA5-A509-37675E74CD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3ADBC48D-452F-55CE-D55F-1A0AB4DD9A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7594A55-9D62-493A-BA15-01D451852D8C}" type="slidenum">
              <a:rPr lang="en-AU" smtClean="0"/>
              <a:t>‹#›</a:t>
            </a:fld>
            <a:endParaRPr lang="en-AU"/>
          </a:p>
        </p:txBody>
      </p:sp>
    </p:spTree>
    <p:extLst>
      <p:ext uri="{BB962C8B-B14F-4D97-AF65-F5344CB8AC3E}">
        <p14:creationId xmlns:p14="http://schemas.microsoft.com/office/powerpoint/2010/main" val="4235866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jpeg"/><Relationship Id="rId7" Type="http://schemas.openxmlformats.org/officeDocument/2006/relationships/diagramQuickStyle" Target="../diagrams/quickStyle5.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2.png"/><Relationship Id="rId9" Type="http://schemas.microsoft.com/office/2007/relationships/diagramDrawing" Target="../diagrams/drawing5.xml"/></Relationships>
</file>

<file path=ppt/slides/_rels/slide13.xml.rels><?xml version="1.0" encoding="UTF-8" standalone="yes"?>
<Relationships xmlns="http://schemas.openxmlformats.org/package/2006/relationships"><Relationship Id="rId8" Type="http://schemas.openxmlformats.org/officeDocument/2006/relationships/hyperlink" Target="https://www.cyber.gov.au/resources-business-and-government/governance-and-user-education/artificial-intelligence/engaging-with-artificial-intelligence" TargetMode="External"/><Relationship Id="rId3" Type="http://schemas.openxmlformats.org/officeDocument/2006/relationships/image" Target="../media/image1.jpeg"/><Relationship Id="rId7" Type="http://schemas.openxmlformats.org/officeDocument/2006/relationships/hyperlink" Target="https://www.cyber.gov.au/resources-business-and-government/emerging-issues/artificial-intelligence-ai/engaging-artificial-intelligence"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www.cyber.gov.au/resources-business-and-government/governance-and-user-education/artificial-intelligence/ai-data-security" TargetMode="External"/><Relationship Id="rId11" Type="http://schemas.openxmlformats.org/officeDocument/2006/relationships/image" Target="../media/image25.gif"/><Relationship Id="rId5" Type="http://schemas.openxmlformats.org/officeDocument/2006/relationships/hyperlink" Target="https://www.cyber.gov.au/resources-business-and-government/emerging-issues/artificial-intelligence-ai/ai-data-security" TargetMode="External"/><Relationship Id="rId10" Type="http://schemas.openxmlformats.org/officeDocument/2006/relationships/hyperlink" Target="https://download.asic.gov.au/media/mtllqjo0/rep-798-published-29-october-2024.pdf" TargetMode="External"/><Relationship Id="rId4" Type="http://schemas.openxmlformats.org/officeDocument/2006/relationships/image" Target="../media/image2.png"/><Relationship Id="rId9" Type="http://schemas.openxmlformats.org/officeDocument/2006/relationships/hyperlink" Target="https://www.finance.gov.au/government/public-data/data-and-digital-ministers-meeting/national-framework-assurance-artificial-intelligence-government"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cyber.gov.au/resources-business-and-government/governance-and-user-education/artificial-intelligence/guidelines-secure-ai-system-development" TargetMode="External"/><Relationship Id="rId3" Type="http://schemas.openxmlformats.org/officeDocument/2006/relationships/image" Target="../media/image1.jpeg"/><Relationship Id="rId7" Type="http://schemas.openxmlformats.org/officeDocument/2006/relationships/hyperlink" Target="https://www.nist.gov/itl/ai-risk-management-framework"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www.cisa.gov/news-events/alerts/2023/11/26/cisa-and-uk-ncsc-unveil-joint-guidelines-secure-ai-system-development" TargetMode="External"/><Relationship Id="rId5" Type="http://schemas.openxmlformats.org/officeDocument/2006/relationships/hyperlink" Target="https://www.cisa.gov/resources-tools/resources/guidelines-secure-ai-system-development" TargetMode="External"/><Relationship Id="rId10" Type="http://schemas.openxmlformats.org/officeDocument/2006/relationships/hyperlink" Target="https://www.iso.org/standard/81118.html" TargetMode="External"/><Relationship Id="rId4" Type="http://schemas.openxmlformats.org/officeDocument/2006/relationships/image" Target="../media/image2.png"/><Relationship Id="rId9" Type="http://schemas.openxmlformats.org/officeDocument/2006/relationships/hyperlink" Target="https://www.enisa.europa.eu/publications/multilayer-framework-for-good-cybersecurity-practices-for-ai"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gov.uk/government/publications/ai-cyber-security-code-of-practice" TargetMode="External"/><Relationship Id="rId3" Type="http://schemas.openxmlformats.org/officeDocument/2006/relationships/image" Target="../media/image1.jpeg"/><Relationship Id="rId7" Type="http://schemas.openxmlformats.org/officeDocument/2006/relationships/hyperlink" Target="https://www.ncsc.gov.uk/collection/developers-collection"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www.ncsc.gov.uk/blog-post/introducing-guidelines-secure-ai-system-development" TargetMode="External"/><Relationship Id="rId5" Type="http://schemas.openxmlformats.org/officeDocument/2006/relationships/hyperlink" Target="https://www.ncsc.gov.uk/collection/guidelines-secure-ai-system-development" TargetMode="External"/><Relationship Id="rId4" Type="http://schemas.openxmlformats.org/officeDocument/2006/relationships/image" Target="../media/image2.png"/><Relationship Id="rId9" Type="http://schemas.openxmlformats.org/officeDocument/2006/relationships/hyperlink" Target="https://www.aha.org/standardsguidelines/2023-11-29-guidelines-secure-ai-system-developmen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1.jpe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2.png"/><Relationship Id="rId10" Type="http://schemas.openxmlformats.org/officeDocument/2006/relationships/image" Target="../media/image12.svg"/><Relationship Id="rId4" Type="http://schemas.openxmlformats.org/officeDocument/2006/relationships/image" Target="../media/image7.jpeg"/><Relationship Id="rId9" Type="http://schemas.openxmlformats.org/officeDocument/2006/relationships/image" Target="../media/image11.png"/><Relationship Id="rId14" Type="http://schemas.openxmlformats.org/officeDocument/2006/relationships/image" Target="../media/image16.sv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diagramColors" Target="../diagrams/colors4.xml"/><Relationship Id="rId3" Type="http://schemas.openxmlformats.org/officeDocument/2006/relationships/image" Target="../media/image1.jpeg"/><Relationship Id="rId7" Type="http://schemas.openxmlformats.org/officeDocument/2006/relationships/diagramQuickStyle" Target="../diagrams/quickStyle3.xml"/><Relationship Id="rId12" Type="http://schemas.openxmlformats.org/officeDocument/2006/relationships/diagramQuickStyle" Target="../diagrams/quickStyle4.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Layout" Target="../diagrams/layout3.xml"/><Relationship Id="rId11" Type="http://schemas.openxmlformats.org/officeDocument/2006/relationships/diagramLayout" Target="../diagrams/layout4.xml"/><Relationship Id="rId5" Type="http://schemas.openxmlformats.org/officeDocument/2006/relationships/diagramData" Target="../diagrams/data3.xml"/><Relationship Id="rId10" Type="http://schemas.openxmlformats.org/officeDocument/2006/relationships/diagramData" Target="../diagrams/data4.xml"/><Relationship Id="rId4" Type="http://schemas.openxmlformats.org/officeDocument/2006/relationships/image" Target="../media/image2.png"/><Relationship Id="rId9" Type="http://schemas.microsoft.com/office/2007/relationships/diagramDrawing" Target="../diagrams/drawing3.xml"/><Relationship Id="rId14" Type="http://schemas.microsoft.com/office/2007/relationships/diagramDrawing" Target="../diagrams/drawing4.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Technological background">
            <a:extLst>
              <a:ext uri="{FF2B5EF4-FFF2-40B4-BE49-F238E27FC236}">
                <a16:creationId xmlns:a16="http://schemas.microsoft.com/office/drawing/2014/main" id="{9083B378-33ED-42E4-A37C-C9B84E4313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84AD5852-FBF1-1ACF-F8FF-F26258D27B53}"/>
              </a:ext>
            </a:extLst>
          </p:cNvPr>
          <p:cNvSpPr txBox="1"/>
          <p:nvPr/>
        </p:nvSpPr>
        <p:spPr>
          <a:xfrm>
            <a:off x="368968" y="1463383"/>
            <a:ext cx="11454063" cy="1892826"/>
          </a:xfrm>
          <a:prstGeom prst="rect">
            <a:avLst/>
          </a:prstGeom>
          <a:noFill/>
        </p:spPr>
        <p:txBody>
          <a:bodyPr wrap="square">
            <a:spAutoFit/>
          </a:bodyPr>
          <a:lstStyle/>
          <a:p>
            <a:endParaRPr lang="en-AU" sz="2400" b="1">
              <a:solidFill>
                <a:schemeClr val="bg1"/>
              </a:solidFill>
            </a:endParaRPr>
          </a:p>
          <a:p>
            <a:pPr algn="ctr"/>
            <a:r>
              <a:rPr lang="en-AU" sz="4000" b="1">
                <a:solidFill>
                  <a:schemeClr val="bg1"/>
                </a:solidFill>
              </a:rPr>
              <a:t>Artificial Intelligence (AI) Perspective</a:t>
            </a:r>
          </a:p>
          <a:p>
            <a:pPr algn="ctr">
              <a:spcBef>
                <a:spcPts val="600"/>
              </a:spcBef>
            </a:pPr>
            <a:r>
              <a:rPr lang="en-AU" sz="2400" b="1">
                <a:solidFill>
                  <a:schemeClr val="bg1"/>
                </a:solidFill>
              </a:rPr>
              <a:t>Executive Briefing Pack </a:t>
            </a:r>
          </a:p>
          <a:p>
            <a:endParaRPr lang="en-AU" sz="2400" b="1">
              <a:solidFill>
                <a:schemeClr val="bg1"/>
              </a:solidFill>
            </a:endParaRPr>
          </a:p>
        </p:txBody>
      </p:sp>
      <p:sp>
        <p:nvSpPr>
          <p:cNvPr id="49" name="TextBox 48">
            <a:extLst>
              <a:ext uri="{FF2B5EF4-FFF2-40B4-BE49-F238E27FC236}">
                <a16:creationId xmlns:a16="http://schemas.microsoft.com/office/drawing/2014/main" id="{317C6D32-4E61-4F60-DE98-F2130A0B97CA}"/>
              </a:ext>
            </a:extLst>
          </p:cNvPr>
          <p:cNvSpPr txBox="1"/>
          <p:nvPr/>
        </p:nvSpPr>
        <p:spPr>
          <a:xfrm>
            <a:off x="240632" y="6077458"/>
            <a:ext cx="9761620" cy="723275"/>
          </a:xfrm>
          <a:prstGeom prst="rect">
            <a:avLst/>
          </a:prstGeom>
          <a:noFill/>
        </p:spPr>
        <p:txBody>
          <a:bodyPr wrap="square">
            <a:spAutoFit/>
          </a:bodyPr>
          <a:lstStyle/>
          <a:p>
            <a:r>
              <a:rPr lang="en-AU" b="1" dirty="0">
                <a:solidFill>
                  <a:schemeClr val="bg1"/>
                </a:solidFill>
              </a:rPr>
              <a:t>AUSCERT Artificial Intelligence Working Group (AIWG)</a:t>
            </a:r>
          </a:p>
          <a:p>
            <a:pPr>
              <a:spcBef>
                <a:spcPts val="600"/>
              </a:spcBef>
            </a:pPr>
            <a:r>
              <a:rPr lang="en-AU" b="1" dirty="0">
                <a:solidFill>
                  <a:schemeClr val="bg1"/>
                </a:solidFill>
              </a:rPr>
              <a:t>June 2025</a:t>
            </a:r>
            <a:endParaRPr lang="en-AU" sz="2400" b="1" dirty="0">
              <a:solidFill>
                <a:schemeClr val="bg1"/>
              </a:solidFill>
            </a:endParaRPr>
          </a:p>
        </p:txBody>
      </p:sp>
      <p:pic>
        <p:nvPicPr>
          <p:cNvPr id="4" name="Picture 3">
            <a:extLst>
              <a:ext uri="{FF2B5EF4-FFF2-40B4-BE49-F238E27FC236}">
                <a16:creationId xmlns:a16="http://schemas.microsoft.com/office/drawing/2014/main" id="{399F136F-4125-30A9-690A-A07D3B2D4904}"/>
              </a:ext>
            </a:extLst>
          </p:cNvPr>
          <p:cNvPicPr>
            <a:picLocks noChangeAspect="1"/>
          </p:cNvPicPr>
          <p:nvPr/>
        </p:nvPicPr>
        <p:blipFill>
          <a:blip r:embed="rId4"/>
          <a:stretch>
            <a:fillRect/>
          </a:stretch>
        </p:blipFill>
        <p:spPr>
          <a:xfrm>
            <a:off x="9351204" y="0"/>
            <a:ext cx="2840796" cy="582131"/>
          </a:xfrm>
          <a:prstGeom prst="rect">
            <a:avLst/>
          </a:prstGeom>
        </p:spPr>
      </p:pic>
    </p:spTree>
    <p:extLst>
      <p:ext uri="{BB962C8B-B14F-4D97-AF65-F5344CB8AC3E}">
        <p14:creationId xmlns:p14="http://schemas.microsoft.com/office/powerpoint/2010/main" val="1450458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Technological background">
            <a:extLst>
              <a:ext uri="{FF2B5EF4-FFF2-40B4-BE49-F238E27FC236}">
                <a16:creationId xmlns:a16="http://schemas.microsoft.com/office/drawing/2014/main" id="{9083B378-33ED-42E4-A37C-C9B84E4313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16012"/>
          </a:xfrm>
          <a:prstGeom prst="rect">
            <a:avLst/>
          </a:prstGeom>
        </p:spPr>
      </p:pic>
      <p:sp>
        <p:nvSpPr>
          <p:cNvPr id="7" name="TextBox 6">
            <a:extLst>
              <a:ext uri="{FF2B5EF4-FFF2-40B4-BE49-F238E27FC236}">
                <a16:creationId xmlns:a16="http://schemas.microsoft.com/office/drawing/2014/main" id="{84AD5852-FBF1-1ACF-F8FF-F26258D27B53}"/>
              </a:ext>
            </a:extLst>
          </p:cNvPr>
          <p:cNvSpPr txBox="1"/>
          <p:nvPr/>
        </p:nvSpPr>
        <p:spPr>
          <a:xfrm>
            <a:off x="97004" y="77173"/>
            <a:ext cx="6096000" cy="461665"/>
          </a:xfrm>
          <a:prstGeom prst="rect">
            <a:avLst/>
          </a:prstGeom>
          <a:noFill/>
        </p:spPr>
        <p:txBody>
          <a:bodyPr wrap="square">
            <a:spAutoFit/>
          </a:bodyPr>
          <a:lstStyle/>
          <a:p>
            <a:pPr algn="ctr"/>
            <a:r>
              <a:rPr lang="en-AU" sz="2400" b="1">
                <a:solidFill>
                  <a:schemeClr val="bg1"/>
                </a:solidFill>
              </a:rPr>
              <a:t>Appendix A: Example Policy Statements</a:t>
            </a:r>
          </a:p>
        </p:txBody>
      </p:sp>
      <p:pic>
        <p:nvPicPr>
          <p:cNvPr id="3" name="Picture 2">
            <a:extLst>
              <a:ext uri="{FF2B5EF4-FFF2-40B4-BE49-F238E27FC236}">
                <a16:creationId xmlns:a16="http://schemas.microsoft.com/office/drawing/2014/main" id="{6CF47860-776F-6FC3-273D-DED88B9DADA7}"/>
              </a:ext>
            </a:extLst>
          </p:cNvPr>
          <p:cNvPicPr>
            <a:picLocks noChangeAspect="1"/>
          </p:cNvPicPr>
          <p:nvPr/>
        </p:nvPicPr>
        <p:blipFill>
          <a:blip r:embed="rId4"/>
          <a:stretch>
            <a:fillRect/>
          </a:stretch>
        </p:blipFill>
        <p:spPr>
          <a:xfrm>
            <a:off x="9351204" y="0"/>
            <a:ext cx="2840796" cy="582131"/>
          </a:xfrm>
          <a:prstGeom prst="rect">
            <a:avLst/>
          </a:prstGeom>
        </p:spPr>
      </p:pic>
      <p:sp>
        <p:nvSpPr>
          <p:cNvPr id="4" name="TextBox 3">
            <a:extLst>
              <a:ext uri="{FF2B5EF4-FFF2-40B4-BE49-F238E27FC236}">
                <a16:creationId xmlns:a16="http://schemas.microsoft.com/office/drawing/2014/main" id="{84E8A426-3A60-3C43-6C72-8635E6FD69C9}"/>
              </a:ext>
            </a:extLst>
          </p:cNvPr>
          <p:cNvSpPr txBox="1"/>
          <p:nvPr/>
        </p:nvSpPr>
        <p:spPr>
          <a:xfrm>
            <a:off x="2753124" y="693185"/>
            <a:ext cx="6674866" cy="461665"/>
          </a:xfrm>
          <a:prstGeom prst="rect">
            <a:avLst/>
          </a:prstGeom>
          <a:noFill/>
        </p:spPr>
        <p:txBody>
          <a:bodyPr wrap="square">
            <a:spAutoFit/>
          </a:bodyPr>
          <a:lstStyle>
            <a:defPPr>
              <a:defRPr lang="en-US"/>
            </a:defPPr>
            <a:lvl1pPr>
              <a:defRPr b="1">
                <a:solidFill>
                  <a:schemeClr val="tx2"/>
                </a:solidFill>
              </a:defRPr>
            </a:lvl1pPr>
          </a:lstStyle>
          <a:p>
            <a:r>
              <a:rPr lang="en-AU" sz="2400">
                <a:solidFill>
                  <a:srgbClr val="002060"/>
                </a:solidFill>
              </a:rPr>
              <a:t>AI Policy Statements and Guidelines for Staff</a:t>
            </a:r>
            <a:endParaRPr lang="en-US" sz="2400">
              <a:solidFill>
                <a:srgbClr val="002060"/>
              </a:solidFill>
            </a:endParaRPr>
          </a:p>
        </p:txBody>
      </p:sp>
      <p:sp>
        <p:nvSpPr>
          <p:cNvPr id="9" name="TextBox 8">
            <a:extLst>
              <a:ext uri="{FF2B5EF4-FFF2-40B4-BE49-F238E27FC236}">
                <a16:creationId xmlns:a16="http://schemas.microsoft.com/office/drawing/2014/main" id="{CB924C3D-0DCB-8EC7-3126-1D3679874EF7}"/>
              </a:ext>
            </a:extLst>
          </p:cNvPr>
          <p:cNvSpPr txBox="1"/>
          <p:nvPr/>
        </p:nvSpPr>
        <p:spPr>
          <a:xfrm>
            <a:off x="209005" y="1135848"/>
            <a:ext cx="11763104" cy="5401479"/>
          </a:xfrm>
          <a:prstGeom prst="rect">
            <a:avLst/>
          </a:prstGeom>
          <a:noFill/>
        </p:spPr>
        <p:txBody>
          <a:bodyPr wrap="square" rtlCol="0">
            <a:spAutoFit/>
          </a:bodyPr>
          <a:lstStyle/>
          <a:p>
            <a:pPr marL="6350" indent="-6350"/>
            <a:r>
              <a:rPr lang="en-AU" sz="1150" b="1" i="1" kern="100">
                <a:solidFill>
                  <a:srgbClr val="0F4761"/>
                </a:solidFill>
                <a:effectLst/>
                <a:ea typeface="Yu Gothic Light" panose="020B0300000000000000" pitchFamily="34" charset="-128"/>
                <a:cs typeface="Times New Roman" panose="02020603050405020304" pitchFamily="18" charset="0"/>
              </a:rPr>
              <a:t>AI Policy Statement</a:t>
            </a:r>
            <a:endParaRPr lang="en-AU" sz="1150" b="1" kern="100">
              <a:solidFill>
                <a:srgbClr val="0F4761"/>
              </a:solidFill>
              <a:effectLst/>
              <a:ea typeface="Yu Gothic Light" panose="020B0300000000000000" pitchFamily="34" charset="-128"/>
              <a:cs typeface="Times New Roman" panose="02020603050405020304" pitchFamily="18" charset="0"/>
            </a:endParaRPr>
          </a:p>
          <a:p>
            <a:pPr marL="6350" indent="-6350"/>
            <a:r>
              <a:rPr lang="en-AU" sz="1150" kern="100">
                <a:solidFill>
                  <a:srgbClr val="000000"/>
                </a:solidFill>
                <a:effectLst/>
                <a:ea typeface="Calibri" panose="020F0502020204030204" pitchFamily="34" charset="0"/>
              </a:rPr>
              <a:t>Our organisation recognises the transformative potential of Artificial Intelligence (AI) and is committed to its responsible development, deployment, and management. We aim to harness the power of AI to enhance our operations, improve decision-making, and drive innovation while maintaining the highest standards of ethics, security, and data protection. This policy outlines our approach to AI governance, risk management, and best practices to ensure the secure and responsible use of AI systems throughout their lifecycle.</a:t>
            </a:r>
          </a:p>
          <a:p>
            <a:pPr marL="6350" indent="-6350"/>
            <a:endParaRPr lang="en-AU" sz="1150" b="1" i="1" kern="100">
              <a:solidFill>
                <a:srgbClr val="0F4761"/>
              </a:solidFill>
              <a:effectLst/>
              <a:ea typeface="Yu Gothic Light" panose="020B0300000000000000" pitchFamily="34" charset="-128"/>
              <a:cs typeface="Times New Roman" panose="02020603050405020304" pitchFamily="18" charset="0"/>
            </a:endParaRPr>
          </a:p>
          <a:p>
            <a:pPr marL="6350" indent="-6350"/>
            <a:r>
              <a:rPr lang="en-AU" sz="1150" b="1" i="1" kern="100">
                <a:solidFill>
                  <a:srgbClr val="0F4761"/>
                </a:solidFill>
                <a:effectLst/>
                <a:ea typeface="Yu Gothic Light" panose="020B0300000000000000" pitchFamily="34" charset="-128"/>
                <a:cs typeface="Times New Roman" panose="02020603050405020304" pitchFamily="18" charset="0"/>
              </a:rPr>
              <a:t>Key Principles</a:t>
            </a:r>
            <a:endParaRPr lang="en-AU" sz="1150" b="1" kern="100">
              <a:solidFill>
                <a:srgbClr val="0F4761"/>
              </a:solidFill>
              <a:effectLst/>
              <a:ea typeface="Yu Gothic Light" panose="020B0300000000000000" pitchFamily="34" charset="-128"/>
              <a:cs typeface="Times New Roman" panose="02020603050405020304" pitchFamily="18" charset="0"/>
            </a:endParaRPr>
          </a:p>
          <a:p>
            <a:pPr marL="171450" indent="-6350"/>
            <a:r>
              <a:rPr lang="en-AU" sz="1150" b="1" kern="100">
                <a:solidFill>
                  <a:srgbClr val="000000"/>
                </a:solidFill>
                <a:effectLst/>
                <a:ea typeface="Calibri" panose="020F0502020204030204" pitchFamily="34" charset="0"/>
              </a:rPr>
              <a:t>AI-Driven Management</a:t>
            </a:r>
            <a:r>
              <a:rPr lang="en-AU" sz="1150" kern="100">
                <a:solidFill>
                  <a:srgbClr val="000000"/>
                </a:solidFill>
                <a:effectLst/>
                <a:ea typeface="Calibri" panose="020F0502020204030204" pitchFamily="34" charset="0"/>
              </a:rPr>
              <a:t>: We will leverage AI systems to manage and oversee our AI operations, addressing challenges of scale, complexity, and rapid technological advancement.</a:t>
            </a:r>
          </a:p>
          <a:p>
            <a:pPr marL="171450" indent="-6350"/>
            <a:r>
              <a:rPr lang="en-AU" sz="1150" b="1" kern="100">
                <a:solidFill>
                  <a:srgbClr val="000000"/>
                </a:solidFill>
                <a:effectLst/>
                <a:ea typeface="Calibri" panose="020F0502020204030204" pitchFamily="34" charset="0"/>
              </a:rPr>
              <a:t>Environmental Stewardship</a:t>
            </a:r>
            <a:r>
              <a:rPr lang="en-AU" sz="1150" kern="100">
                <a:solidFill>
                  <a:srgbClr val="000000"/>
                </a:solidFill>
                <a:effectLst/>
                <a:ea typeface="Calibri" panose="020F0502020204030204" pitchFamily="34" charset="0"/>
              </a:rPr>
              <a:t>: We are committed to minimising the environmental impact of our AI systems through energy-efficient practices and sustainable technologies.</a:t>
            </a:r>
          </a:p>
          <a:p>
            <a:pPr marL="171450" indent="-6350"/>
            <a:r>
              <a:rPr lang="en-AU" sz="1150" b="1" kern="100">
                <a:solidFill>
                  <a:srgbClr val="000000"/>
                </a:solidFill>
                <a:effectLst/>
                <a:ea typeface="Calibri" panose="020F0502020204030204" pitchFamily="34" charset="0"/>
              </a:rPr>
              <a:t>Compliance and Security</a:t>
            </a:r>
            <a:r>
              <a:rPr lang="en-AU" sz="1150" kern="100">
                <a:solidFill>
                  <a:srgbClr val="000000"/>
                </a:solidFill>
                <a:effectLst/>
                <a:ea typeface="Calibri" panose="020F0502020204030204" pitchFamily="34" charset="0"/>
              </a:rPr>
              <a:t>: We will ensure our AI systems adhere to all relevant regulations and maintain robust cybersecurity measures, including those outlined by ASIC and ACSC.</a:t>
            </a:r>
          </a:p>
          <a:p>
            <a:pPr marL="171450" indent="-6350"/>
            <a:r>
              <a:rPr lang="en-AU" sz="1150" b="1" kern="100">
                <a:solidFill>
                  <a:srgbClr val="000000"/>
                </a:solidFill>
                <a:effectLst/>
                <a:ea typeface="Calibri" panose="020F0502020204030204" pitchFamily="34" charset="0"/>
              </a:rPr>
              <a:t>Transparency and Explainability</a:t>
            </a:r>
            <a:r>
              <a:rPr lang="en-AU" sz="1150" kern="100">
                <a:solidFill>
                  <a:srgbClr val="000000"/>
                </a:solidFill>
                <a:effectLst/>
                <a:ea typeface="Calibri" panose="020F0502020204030204" pitchFamily="34" charset="0"/>
              </a:rPr>
              <a:t>: We strive to make our AI systems and their decisions as transparent and explainable as possible, in line with AICD governance recommendations.</a:t>
            </a:r>
          </a:p>
          <a:p>
            <a:pPr marL="171450" indent="-6350"/>
            <a:r>
              <a:rPr lang="en-AU" sz="1150" b="1" kern="100">
                <a:solidFill>
                  <a:srgbClr val="000000"/>
                </a:solidFill>
                <a:effectLst/>
                <a:ea typeface="Calibri" panose="020F0502020204030204" pitchFamily="34" charset="0"/>
              </a:rPr>
              <a:t>Human Oversight</a:t>
            </a:r>
            <a:r>
              <a:rPr lang="en-AU" sz="1150" kern="100">
                <a:solidFill>
                  <a:srgbClr val="000000"/>
                </a:solidFill>
                <a:effectLst/>
                <a:ea typeface="Calibri" panose="020F0502020204030204" pitchFamily="34" charset="0"/>
              </a:rPr>
              <a:t>: We mandate human oversight for all critical AI-generated outputs to ensure accuracy, appropriateness, and alignment with our organisational values and goals.</a:t>
            </a:r>
          </a:p>
          <a:p>
            <a:pPr marL="171450" indent="-6350"/>
            <a:r>
              <a:rPr lang="en-AU" sz="1150" b="1" kern="100">
                <a:solidFill>
                  <a:srgbClr val="000000"/>
                </a:solidFill>
                <a:effectLst/>
                <a:ea typeface="Calibri" panose="020F0502020204030204" pitchFamily="34" charset="0"/>
              </a:rPr>
              <a:t>Data Sensitivity and Protection</a:t>
            </a:r>
            <a:r>
              <a:rPr lang="en-AU" sz="1150" kern="100">
                <a:solidFill>
                  <a:srgbClr val="000000"/>
                </a:solidFill>
                <a:effectLst/>
                <a:ea typeface="Calibri" panose="020F0502020204030204" pitchFamily="34" charset="0"/>
              </a:rPr>
              <a:t>: We recognise the critical importance of data sensitivity in AI operations. All data used in AI systems must be classified according to its sensitivity level and protected accordingly.</a:t>
            </a:r>
          </a:p>
          <a:p>
            <a:pPr marL="171450" indent="-6350"/>
            <a:r>
              <a:rPr lang="en-AU" sz="1150" b="1" kern="100">
                <a:solidFill>
                  <a:srgbClr val="000000"/>
                </a:solidFill>
                <a:effectLst/>
                <a:ea typeface="Calibri" panose="020F0502020204030204" pitchFamily="34" charset="0"/>
              </a:rPr>
              <a:t>Risk Management</a:t>
            </a:r>
            <a:r>
              <a:rPr lang="en-AU" sz="1150" kern="100">
                <a:solidFill>
                  <a:srgbClr val="000000"/>
                </a:solidFill>
                <a:effectLst/>
                <a:ea typeface="Calibri" panose="020F0502020204030204" pitchFamily="34" charset="0"/>
              </a:rPr>
              <a:t>: We employ a comprehensive risk management approach to identify, assess, and mitigate risks associated with AI systems.</a:t>
            </a:r>
          </a:p>
          <a:p>
            <a:pPr marL="6350" indent="-6350"/>
            <a:endParaRPr lang="en-AU" sz="1150" b="1" i="1" kern="100">
              <a:solidFill>
                <a:srgbClr val="0F4761"/>
              </a:solidFill>
              <a:effectLst/>
              <a:ea typeface="Yu Gothic Light" panose="020B0300000000000000" pitchFamily="34" charset="-128"/>
              <a:cs typeface="Times New Roman" panose="02020603050405020304" pitchFamily="18" charset="0"/>
            </a:endParaRPr>
          </a:p>
          <a:p>
            <a:pPr marL="6350" indent="-6350"/>
            <a:r>
              <a:rPr lang="en-AU" sz="1150" b="1" i="1" kern="100">
                <a:solidFill>
                  <a:srgbClr val="0F4761"/>
                </a:solidFill>
                <a:effectLst/>
                <a:ea typeface="Yu Gothic Light" panose="020B0300000000000000" pitchFamily="34" charset="-128"/>
                <a:cs typeface="Times New Roman" panose="02020603050405020304" pitchFamily="18" charset="0"/>
              </a:rPr>
              <a:t>Intended Audience</a:t>
            </a:r>
            <a:endParaRPr lang="en-AU" sz="1150" b="1" kern="100">
              <a:solidFill>
                <a:srgbClr val="0F4761"/>
              </a:solidFill>
              <a:effectLst/>
              <a:ea typeface="Yu Gothic Light" panose="020B0300000000000000" pitchFamily="34" charset="-128"/>
              <a:cs typeface="Times New Roman" panose="02020603050405020304" pitchFamily="18" charset="0"/>
            </a:endParaRPr>
          </a:p>
          <a:p>
            <a:pPr marL="6350" indent="-6350"/>
            <a:r>
              <a:rPr lang="en-AU" sz="1150" kern="100">
                <a:solidFill>
                  <a:srgbClr val="000000"/>
                </a:solidFill>
                <a:effectLst/>
                <a:ea typeface="Calibri" panose="020F0502020204030204" pitchFamily="34" charset="0"/>
              </a:rPr>
              <a:t>This AI policy applies to all stakeholders involved in the AI supply chain within our organisation, including:</a:t>
            </a:r>
          </a:p>
          <a:p>
            <a:pPr marL="342900" lvl="0" indent="-342900">
              <a:buFont typeface="+mj-lt"/>
              <a:buAutoNum type="arabicPeriod"/>
            </a:pPr>
            <a:r>
              <a:rPr lang="en-AU" sz="1150" i="1" kern="100">
                <a:solidFill>
                  <a:srgbClr val="000000"/>
                </a:solidFill>
                <a:effectLst/>
                <a:ea typeface="Calibri" panose="020F0502020204030204" pitchFamily="34" charset="0"/>
              </a:rPr>
              <a:t>Developers</a:t>
            </a:r>
            <a:r>
              <a:rPr lang="en-AU" sz="1150" kern="100">
                <a:solidFill>
                  <a:srgbClr val="000000"/>
                </a:solidFill>
                <a:effectLst/>
                <a:ea typeface="Calibri" panose="020F0502020204030204" pitchFamily="34" charset="0"/>
              </a:rPr>
              <a:t>: Individuals or teams responsible for creating or adapting AI models and systems, including both proprietary and open-source technologies.</a:t>
            </a:r>
          </a:p>
          <a:p>
            <a:pPr marL="342900" lvl="0" indent="-342900">
              <a:buFont typeface="+mj-lt"/>
              <a:buAutoNum type="arabicPeriod"/>
            </a:pPr>
            <a:r>
              <a:rPr lang="en-AU" sz="1150" i="1" kern="100">
                <a:solidFill>
                  <a:srgbClr val="000000"/>
                </a:solidFill>
                <a:effectLst/>
                <a:ea typeface="Calibri" panose="020F0502020204030204" pitchFamily="34" charset="0"/>
              </a:rPr>
              <a:t>System Operators</a:t>
            </a:r>
            <a:r>
              <a:rPr lang="en-AU" sz="1150" kern="100">
                <a:solidFill>
                  <a:srgbClr val="000000"/>
                </a:solidFill>
                <a:effectLst/>
                <a:ea typeface="Calibri" panose="020F0502020204030204" pitchFamily="34" charset="0"/>
              </a:rPr>
              <a:t>: Staff members responsible for embedding, deploying, and managing AI systems within our infrastructure.</a:t>
            </a:r>
          </a:p>
          <a:p>
            <a:pPr marL="342900" lvl="0" indent="-342900">
              <a:buFont typeface="+mj-lt"/>
              <a:buAutoNum type="arabicPeriod"/>
            </a:pPr>
            <a:r>
              <a:rPr lang="en-AU" sz="1150" i="1" kern="100">
                <a:solidFill>
                  <a:srgbClr val="000000"/>
                </a:solidFill>
                <a:effectLst/>
                <a:ea typeface="Calibri" panose="020F0502020204030204" pitchFamily="34" charset="0"/>
              </a:rPr>
              <a:t>Data Custodians</a:t>
            </a:r>
            <a:r>
              <a:rPr lang="en-AU" sz="1150" kern="100">
                <a:solidFill>
                  <a:srgbClr val="000000"/>
                </a:solidFill>
                <a:effectLst/>
                <a:ea typeface="Calibri" panose="020F0502020204030204" pitchFamily="34" charset="0"/>
              </a:rPr>
              <a:t>: Individuals or teams that control data permissions and integrity for AI models and systems, including those who set policies for data usage and management.</a:t>
            </a:r>
          </a:p>
          <a:p>
            <a:pPr marL="342900" lvl="0" indent="-342900">
              <a:buFont typeface="+mj-lt"/>
              <a:buAutoNum type="arabicPeriod"/>
            </a:pPr>
            <a:r>
              <a:rPr lang="en-AU" sz="1150" i="1" kern="100">
                <a:solidFill>
                  <a:srgbClr val="000000"/>
                </a:solidFill>
                <a:effectLst/>
                <a:ea typeface="Calibri" panose="020F0502020204030204" pitchFamily="34" charset="0"/>
              </a:rPr>
              <a:t>End-users</a:t>
            </a:r>
            <a:r>
              <a:rPr lang="en-AU" sz="1150" kern="100">
                <a:solidFill>
                  <a:srgbClr val="000000"/>
                </a:solidFill>
                <a:effectLst/>
                <a:ea typeface="Calibri" panose="020F0502020204030204" pitchFamily="34" charset="0"/>
              </a:rPr>
              <a:t>: Employees who use AI models and systems for work-related purposes.</a:t>
            </a:r>
          </a:p>
          <a:p>
            <a:pPr marL="342900" lvl="0" indent="-342900">
              <a:buFont typeface="+mj-lt"/>
              <a:buAutoNum type="arabicPeriod"/>
            </a:pPr>
            <a:r>
              <a:rPr lang="en-AU" sz="1150" i="1" kern="100">
                <a:solidFill>
                  <a:srgbClr val="000000"/>
                </a:solidFill>
                <a:effectLst/>
                <a:ea typeface="Calibri" panose="020F0502020204030204" pitchFamily="34" charset="0"/>
              </a:rPr>
              <a:t>Affected Entities</a:t>
            </a:r>
            <a:r>
              <a:rPr lang="en-AU" sz="1150" kern="100">
                <a:solidFill>
                  <a:srgbClr val="000000"/>
                </a:solidFill>
                <a:effectLst/>
                <a:ea typeface="Calibri" panose="020F0502020204030204" pitchFamily="34" charset="0"/>
              </a:rPr>
              <a:t>: Individuals or technologies that may be impacted by AI systems or decisions based on AI outputs, even if they don't directly interact with the systems.</a:t>
            </a:r>
          </a:p>
          <a:p>
            <a:pPr marL="342900" lvl="0" indent="-342900">
              <a:buFont typeface="+mj-lt"/>
              <a:buAutoNum type="arabicPeriod"/>
            </a:pPr>
            <a:r>
              <a:rPr lang="en-AU" sz="1150" i="1" kern="100">
                <a:solidFill>
                  <a:srgbClr val="000000"/>
                </a:solidFill>
                <a:effectLst/>
                <a:ea typeface="Calibri" panose="020F0502020204030204" pitchFamily="34" charset="0"/>
              </a:rPr>
              <a:t>Senior Leadership</a:t>
            </a:r>
            <a:r>
              <a:rPr lang="en-AU" sz="1150" kern="100">
                <a:solidFill>
                  <a:srgbClr val="000000"/>
                </a:solidFill>
                <a:effectLst/>
                <a:ea typeface="Calibri" panose="020F0502020204030204" pitchFamily="34" charset="0"/>
              </a:rPr>
              <a:t>: Executives and board members responsible for overseeing AI governance and strategic decision-making.</a:t>
            </a:r>
          </a:p>
          <a:p>
            <a:pPr marL="342900" lvl="0" indent="-342900">
              <a:buFont typeface="+mj-lt"/>
              <a:buAutoNum type="arabicPeriod"/>
            </a:pPr>
            <a:r>
              <a:rPr lang="en-AU" sz="1150" i="1" kern="100">
                <a:solidFill>
                  <a:srgbClr val="000000"/>
                </a:solidFill>
                <a:effectLst/>
                <a:ea typeface="Calibri" panose="020F0502020204030204" pitchFamily="34" charset="0"/>
              </a:rPr>
              <a:t>IT and Security Teams</a:t>
            </a:r>
            <a:r>
              <a:rPr lang="en-AU" sz="1150" kern="100">
                <a:solidFill>
                  <a:srgbClr val="000000"/>
                </a:solidFill>
                <a:effectLst/>
                <a:ea typeface="Calibri" panose="020F0502020204030204" pitchFamily="34" charset="0"/>
              </a:rPr>
              <a:t>: Staff responsible for implementing and maintaining security controls for AI systems.</a:t>
            </a:r>
          </a:p>
          <a:p>
            <a:pPr marL="342900" lvl="0" indent="-342900">
              <a:buFont typeface="+mj-lt"/>
              <a:buAutoNum type="arabicPeriod"/>
            </a:pPr>
            <a:r>
              <a:rPr lang="en-AU" sz="1150" i="1" kern="100">
                <a:solidFill>
                  <a:srgbClr val="000000"/>
                </a:solidFill>
                <a:effectLst/>
                <a:ea typeface="Calibri" panose="020F0502020204030204" pitchFamily="34" charset="0"/>
              </a:rPr>
              <a:t>Compliance and Legal Teams:</a:t>
            </a:r>
            <a:r>
              <a:rPr lang="en-AU" sz="1150" kern="100">
                <a:solidFill>
                  <a:srgbClr val="000000"/>
                </a:solidFill>
                <a:effectLst/>
                <a:ea typeface="Calibri" panose="020F0502020204030204" pitchFamily="34" charset="0"/>
              </a:rPr>
              <a:t> Individuals ensuring adherence to relevant regulations and managing legal risks associated with AI use.</a:t>
            </a:r>
          </a:p>
          <a:p>
            <a:pPr marL="6350" indent="-6350"/>
            <a:endParaRPr lang="en-AU" sz="1150" kern="100">
              <a:solidFill>
                <a:srgbClr val="000000"/>
              </a:solidFill>
              <a:effectLst/>
              <a:ea typeface="Calibri" panose="020F0502020204030204" pitchFamily="34" charset="0"/>
            </a:endParaRPr>
          </a:p>
          <a:p>
            <a:pPr marL="6350" indent="-6350"/>
            <a:r>
              <a:rPr lang="en-AU" sz="1150" kern="100">
                <a:solidFill>
                  <a:srgbClr val="000000"/>
                </a:solidFill>
                <a:effectLst/>
                <a:ea typeface="Calibri" panose="020F0502020204030204" pitchFamily="34" charset="0"/>
              </a:rPr>
              <a:t>This policy is also relevant to external partners, vendors, and contractors involved in our AI initiatives. All stakeholders are expected to familiarise themselves with this policy and adhere to its principles and guidelines in their respective roles. Our organisation is committed to the responsible development, deployment, and management of Artificial Intelligence (AI) systems. We aim to harness AI's power to enhance our operations, improve decision-making, and drive innovation while maintaining the highest standards of ethics, security, and data protection.</a:t>
            </a:r>
          </a:p>
        </p:txBody>
      </p:sp>
      <p:sp>
        <p:nvSpPr>
          <p:cNvPr id="2" name="Slide Number Placeholder 1">
            <a:extLst>
              <a:ext uri="{FF2B5EF4-FFF2-40B4-BE49-F238E27FC236}">
                <a16:creationId xmlns:a16="http://schemas.microsoft.com/office/drawing/2014/main" id="{8236AF55-F614-C55B-5613-E587BBD779A2}"/>
              </a:ext>
            </a:extLst>
          </p:cNvPr>
          <p:cNvSpPr>
            <a:spLocks noGrp="1"/>
          </p:cNvSpPr>
          <p:nvPr>
            <p:ph type="sldNum" sz="quarter" idx="12"/>
          </p:nvPr>
        </p:nvSpPr>
        <p:spPr>
          <a:xfrm>
            <a:off x="9172074" y="6492875"/>
            <a:ext cx="2743200" cy="365125"/>
          </a:xfrm>
        </p:spPr>
        <p:txBody>
          <a:bodyPr/>
          <a:lstStyle/>
          <a:p>
            <a:r>
              <a:rPr lang="en-AU"/>
              <a:t>7</a:t>
            </a:r>
          </a:p>
        </p:txBody>
      </p:sp>
    </p:spTree>
    <p:extLst>
      <p:ext uri="{BB962C8B-B14F-4D97-AF65-F5344CB8AC3E}">
        <p14:creationId xmlns:p14="http://schemas.microsoft.com/office/powerpoint/2010/main" val="2484220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Technological background">
            <a:extLst>
              <a:ext uri="{FF2B5EF4-FFF2-40B4-BE49-F238E27FC236}">
                <a16:creationId xmlns:a16="http://schemas.microsoft.com/office/drawing/2014/main" id="{9083B378-33ED-42E4-A37C-C9B84E4313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16012"/>
          </a:xfrm>
          <a:prstGeom prst="rect">
            <a:avLst/>
          </a:prstGeom>
        </p:spPr>
      </p:pic>
      <p:sp>
        <p:nvSpPr>
          <p:cNvPr id="7" name="TextBox 6">
            <a:extLst>
              <a:ext uri="{FF2B5EF4-FFF2-40B4-BE49-F238E27FC236}">
                <a16:creationId xmlns:a16="http://schemas.microsoft.com/office/drawing/2014/main" id="{84AD5852-FBF1-1ACF-F8FF-F26258D27B53}"/>
              </a:ext>
            </a:extLst>
          </p:cNvPr>
          <p:cNvSpPr txBox="1"/>
          <p:nvPr/>
        </p:nvSpPr>
        <p:spPr>
          <a:xfrm>
            <a:off x="157119" y="60232"/>
            <a:ext cx="6096000" cy="461665"/>
          </a:xfrm>
          <a:prstGeom prst="rect">
            <a:avLst/>
          </a:prstGeom>
          <a:noFill/>
        </p:spPr>
        <p:txBody>
          <a:bodyPr wrap="square">
            <a:spAutoFit/>
          </a:bodyPr>
          <a:lstStyle/>
          <a:p>
            <a:pPr algn="ctr"/>
            <a:r>
              <a:rPr lang="en-AU" sz="2400" b="1">
                <a:solidFill>
                  <a:schemeClr val="bg1"/>
                </a:solidFill>
              </a:rPr>
              <a:t>Appendix B: AI Capability Maturity Model</a:t>
            </a:r>
          </a:p>
        </p:txBody>
      </p:sp>
      <p:pic>
        <p:nvPicPr>
          <p:cNvPr id="3" name="Picture 2">
            <a:extLst>
              <a:ext uri="{FF2B5EF4-FFF2-40B4-BE49-F238E27FC236}">
                <a16:creationId xmlns:a16="http://schemas.microsoft.com/office/drawing/2014/main" id="{6CF47860-776F-6FC3-273D-DED88B9DADA7}"/>
              </a:ext>
            </a:extLst>
          </p:cNvPr>
          <p:cNvPicPr>
            <a:picLocks noChangeAspect="1"/>
          </p:cNvPicPr>
          <p:nvPr/>
        </p:nvPicPr>
        <p:blipFill>
          <a:blip r:embed="rId4"/>
          <a:stretch>
            <a:fillRect/>
          </a:stretch>
        </p:blipFill>
        <p:spPr>
          <a:xfrm>
            <a:off x="9351204" y="0"/>
            <a:ext cx="2840796" cy="582131"/>
          </a:xfrm>
          <a:prstGeom prst="rect">
            <a:avLst/>
          </a:prstGeom>
        </p:spPr>
      </p:pic>
      <p:sp>
        <p:nvSpPr>
          <p:cNvPr id="4" name="TextBox 3">
            <a:extLst>
              <a:ext uri="{FF2B5EF4-FFF2-40B4-BE49-F238E27FC236}">
                <a16:creationId xmlns:a16="http://schemas.microsoft.com/office/drawing/2014/main" id="{84E8A426-3A60-3C43-6C72-8635E6FD69C9}"/>
              </a:ext>
            </a:extLst>
          </p:cNvPr>
          <p:cNvSpPr txBox="1"/>
          <p:nvPr/>
        </p:nvSpPr>
        <p:spPr>
          <a:xfrm>
            <a:off x="3272439" y="783518"/>
            <a:ext cx="6649229" cy="461665"/>
          </a:xfrm>
          <a:prstGeom prst="rect">
            <a:avLst/>
          </a:prstGeom>
          <a:noFill/>
        </p:spPr>
        <p:txBody>
          <a:bodyPr wrap="square">
            <a:spAutoFit/>
          </a:bodyPr>
          <a:lstStyle>
            <a:defPPr>
              <a:defRPr lang="en-US"/>
            </a:defPPr>
            <a:lvl1pPr>
              <a:defRPr b="1">
                <a:solidFill>
                  <a:schemeClr val="tx2"/>
                </a:solidFill>
              </a:defRPr>
            </a:lvl1pPr>
          </a:lstStyle>
          <a:p>
            <a:r>
              <a:rPr lang="en-US" sz="2400">
                <a:solidFill>
                  <a:srgbClr val="002060"/>
                </a:solidFill>
              </a:rPr>
              <a:t>Measuring Current AI Capability Maturity </a:t>
            </a:r>
          </a:p>
        </p:txBody>
      </p:sp>
      <p:graphicFrame>
        <p:nvGraphicFramePr>
          <p:cNvPr id="2" name="Table 1">
            <a:extLst>
              <a:ext uri="{FF2B5EF4-FFF2-40B4-BE49-F238E27FC236}">
                <a16:creationId xmlns:a16="http://schemas.microsoft.com/office/drawing/2014/main" id="{77A2F0EE-A476-9DDB-E7FE-E236FA836400}"/>
              </a:ext>
            </a:extLst>
          </p:cNvPr>
          <p:cNvGraphicFramePr>
            <a:graphicFrameLocks noGrp="1"/>
          </p:cNvGraphicFramePr>
          <p:nvPr>
            <p:extLst>
              <p:ext uri="{D42A27DB-BD31-4B8C-83A1-F6EECF244321}">
                <p14:modId xmlns:p14="http://schemas.microsoft.com/office/powerpoint/2010/main" val="3402036231"/>
              </p:ext>
            </p:extLst>
          </p:nvPr>
        </p:nvGraphicFramePr>
        <p:xfrm>
          <a:off x="435986" y="1339298"/>
          <a:ext cx="11320027" cy="5161279"/>
        </p:xfrm>
        <a:graphic>
          <a:graphicData uri="http://schemas.openxmlformats.org/drawingml/2006/table">
            <a:tbl>
              <a:tblPr>
                <a:tableStyleId>{5940675A-B579-460E-94D1-54222C63F5DA}</a:tableStyleId>
              </a:tblPr>
              <a:tblGrid>
                <a:gridCol w="2081845">
                  <a:extLst>
                    <a:ext uri="{9D8B030D-6E8A-4147-A177-3AD203B41FA5}">
                      <a16:colId xmlns:a16="http://schemas.microsoft.com/office/drawing/2014/main" val="1091047576"/>
                    </a:ext>
                  </a:extLst>
                </a:gridCol>
                <a:gridCol w="3578168">
                  <a:extLst>
                    <a:ext uri="{9D8B030D-6E8A-4147-A177-3AD203B41FA5}">
                      <a16:colId xmlns:a16="http://schemas.microsoft.com/office/drawing/2014/main" val="3099789126"/>
                    </a:ext>
                  </a:extLst>
                </a:gridCol>
                <a:gridCol w="2830007">
                  <a:extLst>
                    <a:ext uri="{9D8B030D-6E8A-4147-A177-3AD203B41FA5}">
                      <a16:colId xmlns:a16="http://schemas.microsoft.com/office/drawing/2014/main" val="753656870"/>
                    </a:ext>
                  </a:extLst>
                </a:gridCol>
                <a:gridCol w="2830007">
                  <a:extLst>
                    <a:ext uri="{9D8B030D-6E8A-4147-A177-3AD203B41FA5}">
                      <a16:colId xmlns:a16="http://schemas.microsoft.com/office/drawing/2014/main" val="3719783572"/>
                    </a:ext>
                  </a:extLst>
                </a:gridCol>
              </a:tblGrid>
              <a:tr h="160000">
                <a:tc>
                  <a:txBody>
                    <a:bodyPr/>
                    <a:lstStyle/>
                    <a:p>
                      <a:r>
                        <a:rPr lang="en-AU" sz="1600" b="1">
                          <a:solidFill>
                            <a:schemeClr val="bg1"/>
                          </a:solidFill>
                        </a:rPr>
                        <a:t>Maturity</a:t>
                      </a:r>
                      <a:endParaRPr lang="en-AU" sz="1600">
                        <a:solidFill>
                          <a:schemeClr val="bg1"/>
                        </a:solidFill>
                        <a:latin typeface="Montserrat" panose="00000500000000000000" pitchFamily="2" charset="0"/>
                      </a:endParaRPr>
                    </a:p>
                  </a:txBody>
                  <a:tcPr marL="38170" marR="38170" marT="19085" marB="19085" anchor="ctr">
                    <a:solidFill>
                      <a:schemeClr val="tx2"/>
                    </a:solidFill>
                  </a:tcPr>
                </a:tc>
                <a:tc>
                  <a:txBody>
                    <a:bodyPr/>
                    <a:lstStyle/>
                    <a:p>
                      <a:r>
                        <a:rPr lang="en-AU" sz="1600" b="1">
                          <a:solidFill>
                            <a:schemeClr val="bg1"/>
                          </a:solidFill>
                        </a:rPr>
                        <a:t>Characteristics</a:t>
                      </a:r>
                      <a:endParaRPr lang="en-AU" sz="1600">
                        <a:solidFill>
                          <a:schemeClr val="bg1"/>
                        </a:solidFill>
                        <a:latin typeface="Montserrat" panose="00000500000000000000" pitchFamily="2" charset="0"/>
                      </a:endParaRPr>
                    </a:p>
                  </a:txBody>
                  <a:tcPr marL="38170" marR="38170" marT="19085" marB="19085" anchor="ctr">
                    <a:solidFill>
                      <a:schemeClr val="tx2"/>
                    </a:solidFill>
                  </a:tcPr>
                </a:tc>
                <a:tc>
                  <a:txBody>
                    <a:bodyPr/>
                    <a:lstStyle/>
                    <a:p>
                      <a:r>
                        <a:rPr lang="en-AU" sz="1600" b="1">
                          <a:solidFill>
                            <a:schemeClr val="bg1"/>
                          </a:solidFill>
                        </a:rPr>
                        <a:t>Methods</a:t>
                      </a:r>
                      <a:endParaRPr lang="en-AU" sz="1600">
                        <a:solidFill>
                          <a:schemeClr val="bg1"/>
                        </a:solidFill>
                        <a:latin typeface="Montserrat" panose="00000500000000000000" pitchFamily="2" charset="0"/>
                      </a:endParaRPr>
                    </a:p>
                  </a:txBody>
                  <a:tcPr marL="38170" marR="38170" marT="19085" marB="19085" anchor="ctr">
                    <a:solidFill>
                      <a:schemeClr val="tx2"/>
                    </a:solidFill>
                  </a:tcPr>
                </a:tc>
                <a:tc>
                  <a:txBody>
                    <a:bodyPr/>
                    <a:lstStyle/>
                    <a:p>
                      <a:r>
                        <a:rPr lang="en-AU" sz="1600" b="1">
                          <a:solidFill>
                            <a:schemeClr val="bg1"/>
                          </a:solidFill>
                        </a:rPr>
                        <a:t>Challenges</a:t>
                      </a:r>
                      <a:endParaRPr lang="en-AU" sz="1600">
                        <a:solidFill>
                          <a:schemeClr val="bg1"/>
                        </a:solidFill>
                        <a:latin typeface="Montserrat" panose="00000500000000000000" pitchFamily="2" charset="0"/>
                      </a:endParaRPr>
                    </a:p>
                  </a:txBody>
                  <a:tcPr marL="38170" marR="38170" marT="19085" marB="19085" anchor="ctr">
                    <a:solidFill>
                      <a:schemeClr val="tx2"/>
                    </a:solidFill>
                  </a:tcPr>
                </a:tc>
                <a:extLst>
                  <a:ext uri="{0D108BD9-81ED-4DB2-BD59-A6C34878D82A}">
                    <a16:rowId xmlns:a16="http://schemas.microsoft.com/office/drawing/2014/main" val="1666489999"/>
                  </a:ext>
                </a:extLst>
              </a:tr>
              <a:tr h="724813">
                <a:tc>
                  <a:txBody>
                    <a:bodyPr/>
                    <a:lstStyle/>
                    <a:p>
                      <a:r>
                        <a:rPr lang="en-AU" sz="1300" b="1"/>
                        <a:t>1. Initial (Ad Hoc)</a:t>
                      </a:r>
                      <a:endParaRPr lang="en-AU" sz="1300">
                        <a:latin typeface="Montserrat" panose="00000500000000000000" pitchFamily="2" charset="0"/>
                      </a:endParaRPr>
                    </a:p>
                  </a:txBody>
                  <a:tcPr marL="38170" marR="38170" marT="19085" marB="19085" anchor="ctr"/>
                </a:tc>
                <a:tc>
                  <a:txBody>
                    <a:bodyPr/>
                    <a:lstStyle/>
                    <a:p>
                      <a:pPr marL="171450" indent="-171450">
                        <a:buFont typeface="Arial" panose="020B0604020202020204" pitchFamily="34" charset="0"/>
                        <a:buChar char="•"/>
                      </a:pPr>
                      <a:r>
                        <a:rPr lang="en-GB" sz="1300"/>
                        <a:t>Unpredictable and chaotic processes </a:t>
                      </a:r>
                    </a:p>
                    <a:p>
                      <a:pPr marL="171450" indent="-171450">
                        <a:buFont typeface="Arial" panose="020B0604020202020204" pitchFamily="34" charset="0"/>
                        <a:buChar char="•"/>
                      </a:pPr>
                      <a:r>
                        <a:rPr lang="en-GB" sz="1300"/>
                        <a:t>No formal procedures or consistency</a:t>
                      </a:r>
                    </a:p>
                    <a:p>
                      <a:pPr marL="171450" indent="-171450">
                        <a:buFont typeface="Arial" panose="020B0604020202020204" pitchFamily="34" charset="0"/>
                        <a:buChar char="•"/>
                      </a:pPr>
                      <a:r>
                        <a:rPr lang="en-GB" sz="1300"/>
                        <a:t>Success depends on individual effort</a:t>
                      </a:r>
                      <a:endParaRPr lang="en-GB" sz="1300">
                        <a:latin typeface="Montserrat" panose="00000500000000000000" pitchFamily="2" charset="0"/>
                      </a:endParaRPr>
                    </a:p>
                  </a:txBody>
                  <a:tcPr marL="38170" marR="38170" marT="19085" marB="19085" anchor="ctr"/>
                </a:tc>
                <a:tc>
                  <a:txBody>
                    <a:bodyPr/>
                    <a:lstStyle/>
                    <a:p>
                      <a:pPr marL="171450" indent="-171450">
                        <a:buFont typeface="Arial" panose="020B0604020202020204" pitchFamily="34" charset="0"/>
                        <a:buChar char="•"/>
                      </a:pPr>
                      <a:r>
                        <a:rPr lang="en-AU" sz="1300"/>
                        <a:t>No standardisation </a:t>
                      </a:r>
                    </a:p>
                    <a:p>
                      <a:pPr marL="171450" indent="-171450">
                        <a:buFont typeface="Arial" panose="020B0604020202020204" pitchFamily="34" charset="0"/>
                        <a:buChar char="•"/>
                      </a:pPr>
                      <a:r>
                        <a:rPr lang="en-AU" sz="1300"/>
                        <a:t>Reactive problem-solving </a:t>
                      </a:r>
                    </a:p>
                    <a:p>
                      <a:pPr marL="171450" indent="-171450">
                        <a:buFont typeface="Arial" panose="020B0604020202020204" pitchFamily="34" charset="0"/>
                        <a:buChar char="•"/>
                      </a:pPr>
                      <a:r>
                        <a:rPr lang="en-AU" sz="1300"/>
                        <a:t>Minimal documentation</a:t>
                      </a:r>
                      <a:endParaRPr lang="en-AU" sz="1300">
                        <a:latin typeface="Montserrat" panose="00000500000000000000" pitchFamily="2" charset="0"/>
                      </a:endParaRPr>
                    </a:p>
                  </a:txBody>
                  <a:tcPr marL="38170" marR="38170" marT="19085" marB="19085" anchor="ctr"/>
                </a:tc>
                <a:tc>
                  <a:txBody>
                    <a:bodyPr/>
                    <a:lstStyle/>
                    <a:p>
                      <a:pPr marL="171450" indent="-171450">
                        <a:buFont typeface="Arial" panose="020B0604020202020204" pitchFamily="34" charset="0"/>
                        <a:buChar char="•"/>
                      </a:pPr>
                      <a:r>
                        <a:rPr lang="en-GB" sz="1300"/>
                        <a:t>High risk of failure and inefficiency </a:t>
                      </a:r>
                    </a:p>
                    <a:p>
                      <a:pPr marL="171450" indent="-171450">
                        <a:buFont typeface="Arial" panose="020B0604020202020204" pitchFamily="34" charset="0"/>
                        <a:buChar char="•"/>
                      </a:pPr>
                      <a:r>
                        <a:rPr lang="en-GB" sz="1300"/>
                        <a:t>Lack of accountability </a:t>
                      </a:r>
                    </a:p>
                    <a:p>
                      <a:pPr marL="171450" indent="-171450">
                        <a:buFont typeface="Arial" panose="020B0604020202020204" pitchFamily="34" charset="0"/>
                        <a:buChar char="•"/>
                      </a:pPr>
                      <a:r>
                        <a:rPr lang="en-GB" sz="1300"/>
                        <a:t>Difficulty in scaling operations</a:t>
                      </a:r>
                      <a:endParaRPr lang="en-GB" sz="1300">
                        <a:latin typeface="Montserrat" panose="00000500000000000000" pitchFamily="2" charset="0"/>
                      </a:endParaRPr>
                    </a:p>
                  </a:txBody>
                  <a:tcPr marL="38170" marR="38170" marT="19085" marB="19085" anchor="ctr"/>
                </a:tc>
                <a:extLst>
                  <a:ext uri="{0D108BD9-81ED-4DB2-BD59-A6C34878D82A}">
                    <a16:rowId xmlns:a16="http://schemas.microsoft.com/office/drawing/2014/main" val="743817497"/>
                  </a:ext>
                </a:extLst>
              </a:tr>
              <a:tr h="724813">
                <a:tc>
                  <a:txBody>
                    <a:bodyPr/>
                    <a:lstStyle/>
                    <a:p>
                      <a:r>
                        <a:rPr lang="en-AU" sz="1300" b="1"/>
                        <a:t>2. Managed (Repeatable)</a:t>
                      </a:r>
                      <a:endParaRPr lang="en-AU" sz="1300">
                        <a:latin typeface="Montserrat" panose="00000500000000000000" pitchFamily="2" charset="0"/>
                      </a:endParaRPr>
                    </a:p>
                  </a:txBody>
                  <a:tcPr marL="38170" marR="38170" marT="19085" marB="19085" anchor="ctr"/>
                </a:tc>
                <a:tc>
                  <a:txBody>
                    <a:bodyPr/>
                    <a:lstStyle/>
                    <a:p>
                      <a:pPr marL="171450" indent="-171450">
                        <a:buFont typeface="Arial" panose="020B0604020202020204" pitchFamily="34" charset="0"/>
                        <a:buChar char="•"/>
                      </a:pPr>
                      <a:r>
                        <a:rPr lang="en-GB" sz="1300"/>
                        <a:t>Basic processes exist but are inconsistent </a:t>
                      </a:r>
                    </a:p>
                    <a:p>
                      <a:pPr marL="171450" indent="-171450">
                        <a:buFont typeface="Arial" panose="020B0604020202020204" pitchFamily="34" charset="0"/>
                        <a:buChar char="•"/>
                      </a:pPr>
                      <a:r>
                        <a:rPr lang="en-GB" sz="1300"/>
                        <a:t>Project management is informal</a:t>
                      </a:r>
                    </a:p>
                    <a:p>
                      <a:pPr marL="171450" indent="-171450">
                        <a:buFont typeface="Arial" panose="020B0604020202020204" pitchFamily="34" charset="0"/>
                        <a:buChar char="•"/>
                      </a:pPr>
                      <a:r>
                        <a:rPr lang="en-GB" sz="1300"/>
                        <a:t>Success still depends on key individuals</a:t>
                      </a:r>
                      <a:endParaRPr lang="en-GB" sz="1300">
                        <a:latin typeface="Montserrat" panose="00000500000000000000" pitchFamily="2" charset="0"/>
                      </a:endParaRPr>
                    </a:p>
                  </a:txBody>
                  <a:tcPr marL="38170" marR="38170" marT="19085" marB="19085" anchor="ctr"/>
                </a:tc>
                <a:tc>
                  <a:txBody>
                    <a:bodyPr/>
                    <a:lstStyle/>
                    <a:p>
                      <a:pPr marL="171450" indent="-171450">
                        <a:buFont typeface="Arial" panose="020B0604020202020204" pitchFamily="34" charset="0"/>
                        <a:buChar char="•"/>
                      </a:pPr>
                      <a:r>
                        <a:rPr lang="en-GB" sz="1300"/>
                        <a:t>Basic policies and documentation</a:t>
                      </a:r>
                    </a:p>
                    <a:p>
                      <a:pPr marL="171450" indent="-171450">
                        <a:buFont typeface="Arial" panose="020B0604020202020204" pitchFamily="34" charset="0"/>
                        <a:buChar char="•"/>
                      </a:pPr>
                      <a:r>
                        <a:rPr lang="en-GB" sz="1300"/>
                        <a:t>Project tracking tools (e.g. spreadsheets) </a:t>
                      </a:r>
                    </a:p>
                    <a:p>
                      <a:pPr marL="171450" indent="-171450">
                        <a:buFont typeface="Arial" panose="020B0604020202020204" pitchFamily="34" charset="0"/>
                        <a:buChar char="•"/>
                      </a:pPr>
                      <a:r>
                        <a:rPr lang="en-GB" sz="1300"/>
                        <a:t>Informal risk management</a:t>
                      </a:r>
                      <a:endParaRPr lang="en-GB" sz="1300">
                        <a:latin typeface="Montserrat" panose="00000500000000000000" pitchFamily="2" charset="0"/>
                      </a:endParaRPr>
                    </a:p>
                  </a:txBody>
                  <a:tcPr marL="38170" marR="38170" marT="19085" marB="19085" anchor="ctr"/>
                </a:tc>
                <a:tc>
                  <a:txBody>
                    <a:bodyPr/>
                    <a:lstStyle/>
                    <a:p>
                      <a:pPr marL="171450" indent="-171450">
                        <a:buFont typeface="Arial" panose="020B0604020202020204" pitchFamily="34" charset="0"/>
                        <a:buChar char="•"/>
                      </a:pPr>
                      <a:r>
                        <a:rPr lang="en-GB" sz="1300"/>
                        <a:t>Inconsistent application of processes </a:t>
                      </a:r>
                    </a:p>
                    <a:p>
                      <a:pPr marL="171450" indent="-171450">
                        <a:buFont typeface="Arial" panose="020B0604020202020204" pitchFamily="34" charset="0"/>
                        <a:buChar char="•"/>
                      </a:pPr>
                      <a:r>
                        <a:rPr lang="en-GB" sz="1300"/>
                        <a:t>Limited organisational learning </a:t>
                      </a:r>
                    </a:p>
                    <a:p>
                      <a:pPr marL="171450" indent="-171450">
                        <a:buFont typeface="Arial" panose="020B0604020202020204" pitchFamily="34" charset="0"/>
                        <a:buChar char="•"/>
                      </a:pPr>
                      <a:r>
                        <a:rPr lang="en-GB" sz="1300"/>
                        <a:t>Still reactive rather than proactive</a:t>
                      </a:r>
                      <a:endParaRPr lang="en-GB" sz="1300">
                        <a:latin typeface="Montserrat" panose="00000500000000000000" pitchFamily="2" charset="0"/>
                      </a:endParaRPr>
                    </a:p>
                  </a:txBody>
                  <a:tcPr marL="38170" marR="38170" marT="19085" marB="19085" anchor="ctr"/>
                </a:tc>
                <a:extLst>
                  <a:ext uri="{0D108BD9-81ED-4DB2-BD59-A6C34878D82A}">
                    <a16:rowId xmlns:a16="http://schemas.microsoft.com/office/drawing/2014/main" val="1724801786"/>
                  </a:ext>
                </a:extLst>
              </a:tr>
              <a:tr h="1068146">
                <a:tc>
                  <a:txBody>
                    <a:bodyPr/>
                    <a:lstStyle/>
                    <a:p>
                      <a:r>
                        <a:rPr lang="en-AU" sz="1300" b="1"/>
                        <a:t>3. Defined (Standardised)</a:t>
                      </a:r>
                      <a:endParaRPr lang="en-AU" sz="1300">
                        <a:latin typeface="Montserrat" panose="00000500000000000000" pitchFamily="2" charset="0"/>
                      </a:endParaRPr>
                    </a:p>
                  </a:txBody>
                  <a:tcPr marL="38170" marR="38170" marT="19085" marB="19085" anchor="ctr"/>
                </a:tc>
                <a:tc>
                  <a:txBody>
                    <a:bodyPr/>
                    <a:lstStyle/>
                    <a:p>
                      <a:pPr marL="171450" indent="-171450">
                        <a:buFont typeface="Arial" panose="020B0604020202020204" pitchFamily="34" charset="0"/>
                        <a:buChar char="•"/>
                      </a:pPr>
                      <a:r>
                        <a:rPr lang="en-GB" sz="1300"/>
                        <a:t>Processes are documented, standardised, and enforced</a:t>
                      </a:r>
                    </a:p>
                    <a:p>
                      <a:pPr marL="171450" indent="-171450">
                        <a:buFont typeface="Arial" panose="020B0604020202020204" pitchFamily="34" charset="0"/>
                        <a:buChar char="•"/>
                      </a:pPr>
                      <a:r>
                        <a:rPr lang="en-GB" sz="1300"/>
                        <a:t>Organisational learning and training implemented </a:t>
                      </a:r>
                    </a:p>
                    <a:p>
                      <a:pPr marL="171450" indent="-171450">
                        <a:buFont typeface="Arial" panose="020B0604020202020204" pitchFamily="34" charset="0"/>
                        <a:buChar char="•"/>
                      </a:pPr>
                      <a:r>
                        <a:rPr lang="en-GB" sz="1300"/>
                        <a:t>Clear roles and responsibilities</a:t>
                      </a:r>
                      <a:endParaRPr lang="en-GB" sz="1300">
                        <a:latin typeface="Montserrat" panose="00000500000000000000" pitchFamily="2" charset="0"/>
                      </a:endParaRPr>
                    </a:p>
                  </a:txBody>
                  <a:tcPr marL="38170" marR="38170" marT="19085" marB="19085" anchor="ctr"/>
                </a:tc>
                <a:tc>
                  <a:txBody>
                    <a:bodyPr/>
                    <a:lstStyle/>
                    <a:p>
                      <a:pPr marL="171450" indent="-171450">
                        <a:buFont typeface="Arial" panose="020B0604020202020204" pitchFamily="34" charset="0"/>
                        <a:buChar char="•"/>
                      </a:pPr>
                      <a:r>
                        <a:rPr lang="en-GB" sz="1300"/>
                        <a:t>Use of structured frameworks (e.g. Agile, ITIL) </a:t>
                      </a:r>
                    </a:p>
                    <a:p>
                      <a:pPr marL="171450" indent="-171450">
                        <a:buFont typeface="Arial" panose="020B0604020202020204" pitchFamily="34" charset="0"/>
                        <a:buChar char="•"/>
                      </a:pPr>
                      <a:r>
                        <a:rPr lang="en-GB" sz="1300"/>
                        <a:t>Formalised process governance</a:t>
                      </a:r>
                    </a:p>
                    <a:p>
                      <a:pPr marL="171450" indent="-171450">
                        <a:buFont typeface="Arial" panose="020B0604020202020204" pitchFamily="34" charset="0"/>
                        <a:buChar char="•"/>
                      </a:pPr>
                      <a:r>
                        <a:rPr lang="en-GB" sz="1300"/>
                        <a:t>Standard operating procedures (SOPs)</a:t>
                      </a:r>
                      <a:endParaRPr lang="en-GB" sz="1300">
                        <a:latin typeface="Montserrat" panose="00000500000000000000" pitchFamily="2" charset="0"/>
                      </a:endParaRPr>
                    </a:p>
                  </a:txBody>
                  <a:tcPr marL="38170" marR="38170" marT="19085" marB="19085" anchor="ctr"/>
                </a:tc>
                <a:tc>
                  <a:txBody>
                    <a:bodyPr/>
                    <a:lstStyle/>
                    <a:p>
                      <a:pPr marL="171450" indent="-171450">
                        <a:buFont typeface="Arial" panose="020B0604020202020204" pitchFamily="34" charset="0"/>
                        <a:buChar char="•"/>
                      </a:pPr>
                      <a:r>
                        <a:rPr lang="en-GB" sz="1300"/>
                        <a:t>Resistance to change </a:t>
                      </a:r>
                    </a:p>
                    <a:p>
                      <a:pPr marL="171450" indent="-171450">
                        <a:buFont typeface="Arial" panose="020B0604020202020204" pitchFamily="34" charset="0"/>
                        <a:buChar char="•"/>
                      </a:pPr>
                      <a:r>
                        <a:rPr lang="en-GB" sz="1300"/>
                        <a:t>Overhead in maintaining documentation </a:t>
                      </a:r>
                    </a:p>
                    <a:p>
                      <a:pPr marL="171450" indent="-171450">
                        <a:buFont typeface="Arial" panose="020B0604020202020204" pitchFamily="34" charset="0"/>
                        <a:buChar char="•"/>
                      </a:pPr>
                      <a:r>
                        <a:rPr lang="en-GB" sz="1300"/>
                        <a:t>Balancing standardisation with flexibility</a:t>
                      </a:r>
                      <a:endParaRPr lang="en-GB" sz="1300">
                        <a:latin typeface="Montserrat" panose="00000500000000000000" pitchFamily="2" charset="0"/>
                      </a:endParaRPr>
                    </a:p>
                  </a:txBody>
                  <a:tcPr marL="38170" marR="38170" marT="19085" marB="19085" anchor="ctr"/>
                </a:tc>
                <a:extLst>
                  <a:ext uri="{0D108BD9-81ED-4DB2-BD59-A6C34878D82A}">
                    <a16:rowId xmlns:a16="http://schemas.microsoft.com/office/drawing/2014/main" val="1984945504"/>
                  </a:ext>
                </a:extLst>
              </a:tr>
              <a:tr h="839257">
                <a:tc>
                  <a:txBody>
                    <a:bodyPr/>
                    <a:lstStyle/>
                    <a:p>
                      <a:r>
                        <a:rPr lang="en-GB" sz="1300" b="1"/>
                        <a:t>4. Quantitatively Managed (Measured &amp; Controlled)</a:t>
                      </a:r>
                      <a:endParaRPr lang="en-GB" sz="1300">
                        <a:latin typeface="Montserrat" panose="00000500000000000000" pitchFamily="2" charset="0"/>
                      </a:endParaRPr>
                    </a:p>
                  </a:txBody>
                  <a:tcPr marL="38170" marR="38170" marT="19085" marB="19085" anchor="ctr"/>
                </a:tc>
                <a:tc>
                  <a:txBody>
                    <a:bodyPr/>
                    <a:lstStyle/>
                    <a:p>
                      <a:pPr marL="171450" indent="-171450">
                        <a:buFont typeface="Arial" panose="020B0604020202020204" pitchFamily="34" charset="0"/>
                        <a:buChar char="•"/>
                      </a:pPr>
                      <a:r>
                        <a:rPr lang="en-GB" sz="1300"/>
                        <a:t>Performance is measured and controlled </a:t>
                      </a:r>
                    </a:p>
                    <a:p>
                      <a:pPr marL="171450" indent="-171450">
                        <a:buFont typeface="Arial" panose="020B0604020202020204" pitchFamily="34" charset="0"/>
                        <a:buChar char="•"/>
                      </a:pPr>
                      <a:r>
                        <a:rPr lang="en-GB" sz="1300"/>
                        <a:t>Data-driven decision-making </a:t>
                      </a:r>
                    </a:p>
                    <a:p>
                      <a:pPr marL="171450" indent="-171450">
                        <a:buFont typeface="Arial" panose="020B0604020202020204" pitchFamily="34" charset="0"/>
                        <a:buChar char="•"/>
                      </a:pPr>
                      <a:r>
                        <a:rPr lang="en-GB" sz="1300"/>
                        <a:t>Risk is proactively managed</a:t>
                      </a:r>
                      <a:endParaRPr lang="en-GB" sz="1300">
                        <a:latin typeface="Montserrat" panose="00000500000000000000" pitchFamily="2" charset="0"/>
                      </a:endParaRPr>
                    </a:p>
                  </a:txBody>
                  <a:tcPr marL="38170" marR="38170" marT="19085" marB="19085" anchor="ctr"/>
                </a:tc>
                <a:tc>
                  <a:txBody>
                    <a:bodyPr/>
                    <a:lstStyle/>
                    <a:p>
                      <a:pPr marL="171450" indent="-171450">
                        <a:buFont typeface="Arial" panose="020B0604020202020204" pitchFamily="34" charset="0"/>
                        <a:buChar char="•"/>
                      </a:pPr>
                      <a:r>
                        <a:rPr lang="en-GB" sz="1300"/>
                        <a:t>Key performance indicators (KPIs) </a:t>
                      </a:r>
                    </a:p>
                    <a:p>
                      <a:pPr marL="171450" indent="-171450">
                        <a:buFont typeface="Arial" panose="020B0604020202020204" pitchFamily="34" charset="0"/>
                        <a:buChar char="•"/>
                      </a:pPr>
                      <a:r>
                        <a:rPr lang="en-GB" sz="1300"/>
                        <a:t>Statistical analysis and forecasting </a:t>
                      </a:r>
                    </a:p>
                    <a:p>
                      <a:pPr marL="171450" indent="-171450">
                        <a:buFont typeface="Arial" panose="020B0604020202020204" pitchFamily="34" charset="0"/>
                        <a:buChar char="•"/>
                      </a:pPr>
                      <a:r>
                        <a:rPr lang="en-GB" sz="1300"/>
                        <a:t>Automated monitoring and reporting tools</a:t>
                      </a:r>
                      <a:endParaRPr lang="en-GB" sz="1300">
                        <a:latin typeface="Montserrat" panose="00000500000000000000" pitchFamily="2" charset="0"/>
                      </a:endParaRPr>
                    </a:p>
                  </a:txBody>
                  <a:tcPr marL="38170" marR="38170" marT="19085" marB="19085" anchor="ctr"/>
                </a:tc>
                <a:tc>
                  <a:txBody>
                    <a:bodyPr/>
                    <a:lstStyle/>
                    <a:p>
                      <a:pPr marL="171450" indent="-171450">
                        <a:buFont typeface="Arial" panose="020B0604020202020204" pitchFamily="34" charset="0"/>
                        <a:buChar char="•"/>
                      </a:pPr>
                      <a:r>
                        <a:rPr lang="en-GB" sz="1300"/>
                        <a:t>Requires investment in data analytics </a:t>
                      </a:r>
                    </a:p>
                    <a:p>
                      <a:pPr marL="171450" indent="-171450">
                        <a:buFont typeface="Arial" panose="020B0604020202020204" pitchFamily="34" charset="0"/>
                        <a:buChar char="•"/>
                      </a:pPr>
                      <a:r>
                        <a:rPr lang="en-GB" sz="1300"/>
                        <a:t>Ensuring data accuracy and consistency </a:t>
                      </a:r>
                    </a:p>
                    <a:p>
                      <a:pPr marL="171450" indent="-171450">
                        <a:buFont typeface="Arial" panose="020B0604020202020204" pitchFamily="34" charset="0"/>
                        <a:buChar char="•"/>
                      </a:pPr>
                      <a:r>
                        <a:rPr lang="en-GB" sz="1300"/>
                        <a:t>Potential resistance to data-driven accountability</a:t>
                      </a:r>
                      <a:endParaRPr lang="en-GB" sz="1300">
                        <a:latin typeface="Montserrat" panose="00000500000000000000" pitchFamily="2" charset="0"/>
                      </a:endParaRPr>
                    </a:p>
                  </a:txBody>
                  <a:tcPr marL="38170" marR="38170" marT="19085" marB="19085" anchor="ctr"/>
                </a:tc>
                <a:extLst>
                  <a:ext uri="{0D108BD9-81ED-4DB2-BD59-A6C34878D82A}">
                    <a16:rowId xmlns:a16="http://schemas.microsoft.com/office/drawing/2014/main" val="1928297030"/>
                  </a:ext>
                </a:extLst>
              </a:tr>
              <a:tr h="0">
                <a:tc>
                  <a:txBody>
                    <a:bodyPr/>
                    <a:lstStyle/>
                    <a:p>
                      <a:r>
                        <a:rPr lang="en-AU" sz="1300" b="1"/>
                        <a:t>5. Optimising (Continuous Improvement)</a:t>
                      </a:r>
                      <a:endParaRPr lang="en-AU" sz="1300">
                        <a:latin typeface="Montserrat" panose="00000500000000000000" pitchFamily="2" charset="0"/>
                      </a:endParaRPr>
                    </a:p>
                  </a:txBody>
                  <a:tcPr marL="38170" marR="38170" marT="19085" marB="19085" anchor="ctr"/>
                </a:tc>
                <a:tc>
                  <a:txBody>
                    <a:bodyPr/>
                    <a:lstStyle/>
                    <a:p>
                      <a:pPr marL="171450" indent="-171450">
                        <a:buFont typeface="Arial" panose="020B0604020202020204" pitchFamily="34" charset="0"/>
                        <a:buChar char="•"/>
                      </a:pPr>
                      <a:r>
                        <a:rPr lang="en-GB" sz="1300"/>
                        <a:t>Processes are continuously refined and improved </a:t>
                      </a:r>
                    </a:p>
                    <a:p>
                      <a:pPr marL="171450" indent="-171450">
                        <a:buFont typeface="Arial" panose="020B0604020202020204" pitchFamily="34" charset="0"/>
                        <a:buChar char="•"/>
                      </a:pPr>
                      <a:r>
                        <a:rPr lang="en-GB" sz="1300"/>
                        <a:t>Predictive and AI-driven decision-making </a:t>
                      </a:r>
                    </a:p>
                    <a:p>
                      <a:pPr marL="171450" indent="-171450">
                        <a:buFont typeface="Arial" panose="020B0604020202020204" pitchFamily="34" charset="0"/>
                        <a:buChar char="•"/>
                      </a:pPr>
                      <a:r>
                        <a:rPr lang="en-GB" sz="1300"/>
                        <a:t>Culture of innovation and adaptation</a:t>
                      </a:r>
                      <a:endParaRPr lang="en-GB" sz="1300">
                        <a:latin typeface="Montserrat" panose="00000500000000000000" pitchFamily="2" charset="0"/>
                      </a:endParaRPr>
                    </a:p>
                  </a:txBody>
                  <a:tcPr marL="38170" marR="38170" marT="19085" marB="19085" anchor="ctr"/>
                </a:tc>
                <a:tc>
                  <a:txBody>
                    <a:bodyPr/>
                    <a:lstStyle/>
                    <a:p>
                      <a:pPr marL="171450" indent="-171450">
                        <a:buFont typeface="Arial" panose="020B0604020202020204" pitchFamily="34" charset="0"/>
                        <a:buChar char="•"/>
                      </a:pPr>
                      <a:r>
                        <a:rPr lang="en-GB" sz="1300"/>
                        <a:t>Continuous feedback loops </a:t>
                      </a:r>
                    </a:p>
                    <a:p>
                      <a:pPr marL="171450" indent="-171450">
                        <a:buFont typeface="Arial" panose="020B0604020202020204" pitchFamily="34" charset="0"/>
                        <a:buChar char="•"/>
                      </a:pPr>
                      <a:r>
                        <a:rPr lang="en-GB" sz="1300"/>
                        <a:t>Machine learning and automation </a:t>
                      </a:r>
                    </a:p>
                    <a:p>
                      <a:pPr marL="171450" indent="-171450">
                        <a:buFont typeface="Arial" panose="020B0604020202020204" pitchFamily="34" charset="0"/>
                        <a:buChar char="•"/>
                      </a:pPr>
                      <a:r>
                        <a:rPr lang="en-GB" sz="1300"/>
                        <a:t>Predictive analytics for risk management</a:t>
                      </a:r>
                      <a:endParaRPr lang="en-GB" sz="1300">
                        <a:latin typeface="Montserrat" panose="00000500000000000000" pitchFamily="2" charset="0"/>
                      </a:endParaRPr>
                    </a:p>
                  </a:txBody>
                  <a:tcPr marL="38170" marR="38170" marT="19085" marB="19085" anchor="ctr"/>
                </a:tc>
                <a:tc>
                  <a:txBody>
                    <a:bodyPr/>
                    <a:lstStyle/>
                    <a:p>
                      <a:pPr marL="171450" indent="-171450">
                        <a:buFont typeface="Arial" panose="020B0604020202020204" pitchFamily="34" charset="0"/>
                        <a:buChar char="•"/>
                      </a:pPr>
                      <a:r>
                        <a:rPr lang="en-GB" sz="1300" dirty="0"/>
                        <a:t>Requires ongoing investment in innovation </a:t>
                      </a:r>
                    </a:p>
                    <a:p>
                      <a:pPr marL="171450" indent="-171450">
                        <a:buFont typeface="Arial" panose="020B0604020202020204" pitchFamily="34" charset="0"/>
                        <a:buChar char="•"/>
                      </a:pPr>
                      <a:r>
                        <a:rPr lang="en-GB" sz="1300" dirty="0"/>
                        <a:t>Managing organisational change </a:t>
                      </a:r>
                    </a:p>
                    <a:p>
                      <a:pPr marL="171450" indent="-171450">
                        <a:buFont typeface="Arial" panose="020B0604020202020204" pitchFamily="34" charset="0"/>
                        <a:buChar char="•"/>
                      </a:pPr>
                      <a:r>
                        <a:rPr lang="en-GB" sz="1300" dirty="0"/>
                        <a:t>Ensuring improvements align with business goals</a:t>
                      </a:r>
                      <a:endParaRPr lang="en-GB" sz="1300" dirty="0">
                        <a:latin typeface="Montserrat" panose="00000500000000000000" pitchFamily="2" charset="0"/>
                      </a:endParaRPr>
                    </a:p>
                  </a:txBody>
                  <a:tcPr marL="38170" marR="38170" marT="19085" marB="19085" anchor="ctr"/>
                </a:tc>
                <a:extLst>
                  <a:ext uri="{0D108BD9-81ED-4DB2-BD59-A6C34878D82A}">
                    <a16:rowId xmlns:a16="http://schemas.microsoft.com/office/drawing/2014/main" val="585745207"/>
                  </a:ext>
                </a:extLst>
              </a:tr>
            </a:tbl>
          </a:graphicData>
        </a:graphic>
      </p:graphicFrame>
      <p:sp>
        <p:nvSpPr>
          <p:cNvPr id="5" name="Slide Number Placeholder 4">
            <a:extLst>
              <a:ext uri="{FF2B5EF4-FFF2-40B4-BE49-F238E27FC236}">
                <a16:creationId xmlns:a16="http://schemas.microsoft.com/office/drawing/2014/main" id="{F166C823-0640-1391-E383-B79DBF9EABD6}"/>
              </a:ext>
            </a:extLst>
          </p:cNvPr>
          <p:cNvSpPr>
            <a:spLocks noGrp="1"/>
          </p:cNvSpPr>
          <p:nvPr>
            <p:ph type="sldNum" sz="quarter" idx="12"/>
          </p:nvPr>
        </p:nvSpPr>
        <p:spPr>
          <a:xfrm>
            <a:off x="9188116" y="6492875"/>
            <a:ext cx="2743200" cy="365125"/>
          </a:xfrm>
        </p:spPr>
        <p:txBody>
          <a:bodyPr/>
          <a:lstStyle/>
          <a:p>
            <a:r>
              <a:rPr lang="en-AU"/>
              <a:t>8</a:t>
            </a:r>
          </a:p>
        </p:txBody>
      </p:sp>
    </p:spTree>
    <p:extLst>
      <p:ext uri="{BB962C8B-B14F-4D97-AF65-F5344CB8AC3E}">
        <p14:creationId xmlns:p14="http://schemas.microsoft.com/office/powerpoint/2010/main" val="3136090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Technological background">
            <a:extLst>
              <a:ext uri="{FF2B5EF4-FFF2-40B4-BE49-F238E27FC236}">
                <a16:creationId xmlns:a16="http://schemas.microsoft.com/office/drawing/2014/main" id="{9083B378-33ED-42E4-A37C-C9B84E4313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16012"/>
          </a:xfrm>
          <a:prstGeom prst="rect">
            <a:avLst/>
          </a:prstGeom>
        </p:spPr>
      </p:pic>
      <p:pic>
        <p:nvPicPr>
          <p:cNvPr id="3" name="Picture 2">
            <a:extLst>
              <a:ext uri="{FF2B5EF4-FFF2-40B4-BE49-F238E27FC236}">
                <a16:creationId xmlns:a16="http://schemas.microsoft.com/office/drawing/2014/main" id="{6CF47860-776F-6FC3-273D-DED88B9DADA7}"/>
              </a:ext>
            </a:extLst>
          </p:cNvPr>
          <p:cNvPicPr>
            <a:picLocks noChangeAspect="1"/>
          </p:cNvPicPr>
          <p:nvPr/>
        </p:nvPicPr>
        <p:blipFill>
          <a:blip r:embed="rId4"/>
          <a:stretch>
            <a:fillRect/>
          </a:stretch>
        </p:blipFill>
        <p:spPr>
          <a:xfrm>
            <a:off x="9351204" y="0"/>
            <a:ext cx="2840796" cy="582131"/>
          </a:xfrm>
          <a:prstGeom prst="rect">
            <a:avLst/>
          </a:prstGeom>
        </p:spPr>
      </p:pic>
      <p:sp>
        <p:nvSpPr>
          <p:cNvPr id="4" name="TextBox 3">
            <a:extLst>
              <a:ext uri="{FF2B5EF4-FFF2-40B4-BE49-F238E27FC236}">
                <a16:creationId xmlns:a16="http://schemas.microsoft.com/office/drawing/2014/main" id="{84E8A426-3A60-3C43-6C72-8635E6FD69C9}"/>
              </a:ext>
            </a:extLst>
          </p:cNvPr>
          <p:cNvSpPr txBox="1"/>
          <p:nvPr/>
        </p:nvSpPr>
        <p:spPr>
          <a:xfrm>
            <a:off x="3810631" y="668113"/>
            <a:ext cx="11385376" cy="461665"/>
          </a:xfrm>
          <a:prstGeom prst="rect">
            <a:avLst/>
          </a:prstGeom>
          <a:noFill/>
        </p:spPr>
        <p:txBody>
          <a:bodyPr wrap="square">
            <a:spAutoFit/>
          </a:bodyPr>
          <a:lstStyle>
            <a:defPPr>
              <a:defRPr lang="en-US"/>
            </a:defPPr>
            <a:lvl1pPr>
              <a:defRPr b="1">
                <a:solidFill>
                  <a:schemeClr val="tx2"/>
                </a:solidFill>
              </a:defRPr>
            </a:lvl1pPr>
          </a:lstStyle>
          <a:p>
            <a:r>
              <a:rPr lang="en-US" sz="2400">
                <a:solidFill>
                  <a:srgbClr val="002060"/>
                </a:solidFill>
              </a:rPr>
              <a:t>Strategic Roadmap 12-18 months</a:t>
            </a:r>
          </a:p>
        </p:txBody>
      </p:sp>
      <p:graphicFrame>
        <p:nvGraphicFramePr>
          <p:cNvPr id="2" name="TextBox 2">
            <a:extLst>
              <a:ext uri="{FF2B5EF4-FFF2-40B4-BE49-F238E27FC236}">
                <a16:creationId xmlns:a16="http://schemas.microsoft.com/office/drawing/2014/main" id="{454EE2D2-E020-CC57-8A73-BE53BC3413C8}"/>
              </a:ext>
            </a:extLst>
          </p:cNvPr>
          <p:cNvGraphicFramePr/>
          <p:nvPr>
            <p:extLst>
              <p:ext uri="{D42A27DB-BD31-4B8C-83A1-F6EECF244321}">
                <p14:modId xmlns:p14="http://schemas.microsoft.com/office/powerpoint/2010/main" val="1419750547"/>
              </p:ext>
            </p:extLst>
          </p:nvPr>
        </p:nvGraphicFramePr>
        <p:xfrm>
          <a:off x="200929" y="1294147"/>
          <a:ext cx="11790141" cy="610570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Rectangle 4">
            <a:extLst>
              <a:ext uri="{FF2B5EF4-FFF2-40B4-BE49-F238E27FC236}">
                <a16:creationId xmlns:a16="http://schemas.microsoft.com/office/drawing/2014/main" id="{BFBD0D1A-D3C7-6786-4C4D-B5688F678491}"/>
              </a:ext>
            </a:extLst>
          </p:cNvPr>
          <p:cNvSpPr/>
          <p:nvPr/>
        </p:nvSpPr>
        <p:spPr>
          <a:xfrm>
            <a:off x="126124" y="2726107"/>
            <a:ext cx="11931992" cy="404944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Rounded Corners 5">
            <a:extLst>
              <a:ext uri="{FF2B5EF4-FFF2-40B4-BE49-F238E27FC236}">
                <a16:creationId xmlns:a16="http://schemas.microsoft.com/office/drawing/2014/main" id="{E9B41A8D-8EB5-EBD1-58C4-ECD7F4E765DE}"/>
              </a:ext>
            </a:extLst>
          </p:cNvPr>
          <p:cNvSpPr/>
          <p:nvPr/>
        </p:nvSpPr>
        <p:spPr>
          <a:xfrm>
            <a:off x="68366" y="1198143"/>
            <a:ext cx="11989749" cy="145959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Slide Number Placeholder 7">
            <a:extLst>
              <a:ext uri="{FF2B5EF4-FFF2-40B4-BE49-F238E27FC236}">
                <a16:creationId xmlns:a16="http://schemas.microsoft.com/office/drawing/2014/main" id="{AA5DC8DA-5701-1E62-3246-230B56EEF002}"/>
              </a:ext>
            </a:extLst>
          </p:cNvPr>
          <p:cNvSpPr>
            <a:spLocks noGrp="1"/>
          </p:cNvSpPr>
          <p:nvPr>
            <p:ph type="sldNum" sz="quarter" idx="12"/>
          </p:nvPr>
        </p:nvSpPr>
        <p:spPr>
          <a:xfrm>
            <a:off x="9247870" y="6478795"/>
            <a:ext cx="2743200" cy="365125"/>
          </a:xfrm>
        </p:spPr>
        <p:txBody>
          <a:bodyPr/>
          <a:lstStyle/>
          <a:p>
            <a:r>
              <a:rPr lang="en-AU"/>
              <a:t>9</a:t>
            </a:r>
          </a:p>
        </p:txBody>
      </p:sp>
      <p:sp>
        <p:nvSpPr>
          <p:cNvPr id="9" name="TextBox 8">
            <a:extLst>
              <a:ext uri="{FF2B5EF4-FFF2-40B4-BE49-F238E27FC236}">
                <a16:creationId xmlns:a16="http://schemas.microsoft.com/office/drawing/2014/main" id="{19E9AB25-81FE-3155-F73B-112405CC8E72}"/>
              </a:ext>
            </a:extLst>
          </p:cNvPr>
          <p:cNvSpPr txBox="1"/>
          <p:nvPr/>
        </p:nvSpPr>
        <p:spPr>
          <a:xfrm>
            <a:off x="157119" y="60232"/>
            <a:ext cx="6096000" cy="461665"/>
          </a:xfrm>
          <a:prstGeom prst="rect">
            <a:avLst/>
          </a:prstGeom>
          <a:noFill/>
        </p:spPr>
        <p:txBody>
          <a:bodyPr wrap="square">
            <a:spAutoFit/>
          </a:bodyPr>
          <a:lstStyle/>
          <a:p>
            <a:pPr algn="ctr"/>
            <a:r>
              <a:rPr lang="en-AU" sz="2400" b="1">
                <a:solidFill>
                  <a:schemeClr val="bg1"/>
                </a:solidFill>
              </a:rPr>
              <a:t>Appendix C: AI Governance Roadmap </a:t>
            </a:r>
          </a:p>
        </p:txBody>
      </p:sp>
    </p:spTree>
    <p:extLst>
      <p:ext uri="{BB962C8B-B14F-4D97-AF65-F5344CB8AC3E}">
        <p14:creationId xmlns:p14="http://schemas.microsoft.com/office/powerpoint/2010/main" val="2003191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Technological background">
            <a:extLst>
              <a:ext uri="{FF2B5EF4-FFF2-40B4-BE49-F238E27FC236}">
                <a16:creationId xmlns:a16="http://schemas.microsoft.com/office/drawing/2014/main" id="{9083B378-33ED-42E4-A37C-C9B84E4313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16012"/>
          </a:xfrm>
          <a:prstGeom prst="rect">
            <a:avLst/>
          </a:prstGeom>
        </p:spPr>
      </p:pic>
      <p:sp>
        <p:nvSpPr>
          <p:cNvPr id="7" name="TextBox 6">
            <a:extLst>
              <a:ext uri="{FF2B5EF4-FFF2-40B4-BE49-F238E27FC236}">
                <a16:creationId xmlns:a16="http://schemas.microsoft.com/office/drawing/2014/main" id="{84AD5852-FBF1-1ACF-F8FF-F26258D27B53}"/>
              </a:ext>
            </a:extLst>
          </p:cNvPr>
          <p:cNvSpPr txBox="1"/>
          <p:nvPr/>
        </p:nvSpPr>
        <p:spPr>
          <a:xfrm>
            <a:off x="157119" y="60232"/>
            <a:ext cx="6096000" cy="461665"/>
          </a:xfrm>
          <a:prstGeom prst="rect">
            <a:avLst/>
          </a:prstGeom>
          <a:noFill/>
        </p:spPr>
        <p:txBody>
          <a:bodyPr wrap="square">
            <a:spAutoFit/>
          </a:bodyPr>
          <a:lstStyle/>
          <a:p>
            <a:pPr algn="ctr"/>
            <a:r>
              <a:rPr lang="en-AU" sz="2400" b="1">
                <a:solidFill>
                  <a:schemeClr val="bg1"/>
                </a:solidFill>
              </a:rPr>
              <a:t>Appendix D: Additional Resources</a:t>
            </a:r>
          </a:p>
        </p:txBody>
      </p:sp>
      <p:pic>
        <p:nvPicPr>
          <p:cNvPr id="3" name="Picture 2">
            <a:extLst>
              <a:ext uri="{FF2B5EF4-FFF2-40B4-BE49-F238E27FC236}">
                <a16:creationId xmlns:a16="http://schemas.microsoft.com/office/drawing/2014/main" id="{6CF47860-776F-6FC3-273D-DED88B9DADA7}"/>
              </a:ext>
            </a:extLst>
          </p:cNvPr>
          <p:cNvPicPr>
            <a:picLocks noChangeAspect="1"/>
          </p:cNvPicPr>
          <p:nvPr/>
        </p:nvPicPr>
        <p:blipFill>
          <a:blip r:embed="rId4"/>
          <a:stretch>
            <a:fillRect/>
          </a:stretch>
        </p:blipFill>
        <p:spPr>
          <a:xfrm>
            <a:off x="9351204" y="0"/>
            <a:ext cx="2840796" cy="582131"/>
          </a:xfrm>
          <a:prstGeom prst="rect">
            <a:avLst/>
          </a:prstGeom>
        </p:spPr>
      </p:pic>
      <p:sp>
        <p:nvSpPr>
          <p:cNvPr id="4" name="TextBox 3">
            <a:extLst>
              <a:ext uri="{FF2B5EF4-FFF2-40B4-BE49-F238E27FC236}">
                <a16:creationId xmlns:a16="http://schemas.microsoft.com/office/drawing/2014/main" id="{84E8A426-3A60-3C43-6C72-8635E6FD69C9}"/>
              </a:ext>
            </a:extLst>
          </p:cNvPr>
          <p:cNvSpPr txBox="1"/>
          <p:nvPr/>
        </p:nvSpPr>
        <p:spPr>
          <a:xfrm>
            <a:off x="1951852" y="783402"/>
            <a:ext cx="8602534" cy="461665"/>
          </a:xfrm>
          <a:prstGeom prst="rect">
            <a:avLst/>
          </a:prstGeom>
          <a:noFill/>
        </p:spPr>
        <p:txBody>
          <a:bodyPr wrap="square">
            <a:spAutoFit/>
          </a:bodyPr>
          <a:lstStyle>
            <a:defPPr>
              <a:defRPr lang="en-US"/>
            </a:defPPr>
            <a:lvl1pPr>
              <a:defRPr b="1">
                <a:solidFill>
                  <a:schemeClr val="tx2"/>
                </a:solidFill>
              </a:defRPr>
            </a:lvl1pPr>
          </a:lstStyle>
          <a:p>
            <a:r>
              <a:rPr lang="en-US" sz="2400" dirty="0">
                <a:solidFill>
                  <a:srgbClr val="002060"/>
                </a:solidFill>
              </a:rPr>
              <a:t>Key Australian and International Resources for Refence</a:t>
            </a:r>
          </a:p>
        </p:txBody>
      </p:sp>
      <p:sp>
        <p:nvSpPr>
          <p:cNvPr id="2" name="Slide Number Placeholder 1">
            <a:extLst>
              <a:ext uri="{FF2B5EF4-FFF2-40B4-BE49-F238E27FC236}">
                <a16:creationId xmlns:a16="http://schemas.microsoft.com/office/drawing/2014/main" id="{3A671FFE-E86F-A59B-0393-C31B84316837}"/>
              </a:ext>
            </a:extLst>
          </p:cNvPr>
          <p:cNvSpPr>
            <a:spLocks noGrp="1"/>
          </p:cNvSpPr>
          <p:nvPr>
            <p:ph type="sldNum" sz="quarter" idx="12"/>
          </p:nvPr>
        </p:nvSpPr>
        <p:spPr>
          <a:xfrm>
            <a:off x="9228909" y="6492875"/>
            <a:ext cx="2743200" cy="365125"/>
          </a:xfrm>
        </p:spPr>
        <p:txBody>
          <a:bodyPr/>
          <a:lstStyle/>
          <a:p>
            <a:r>
              <a:rPr lang="en-AU"/>
              <a:t>10</a:t>
            </a:r>
          </a:p>
        </p:txBody>
      </p:sp>
      <p:sp>
        <p:nvSpPr>
          <p:cNvPr id="11" name="Rectangle 9">
            <a:extLst>
              <a:ext uri="{FF2B5EF4-FFF2-40B4-BE49-F238E27FC236}">
                <a16:creationId xmlns:a16="http://schemas.microsoft.com/office/drawing/2014/main" id="{8E5BD092-48AD-BD0F-885D-6F3C76E6460D}"/>
              </a:ext>
            </a:extLst>
          </p:cNvPr>
          <p:cNvSpPr>
            <a:spLocks noChangeArrowheads="1"/>
          </p:cNvSpPr>
          <p:nvPr/>
        </p:nvSpPr>
        <p:spPr bwMode="auto">
          <a:xfrm>
            <a:off x="219891" y="1078477"/>
            <a:ext cx="11439358" cy="6463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800" b="1" i="0" u="none" strike="noStrike" cap="none" normalizeH="0" baseline="0" dirty="0">
                <a:ln>
                  <a:noFill/>
                </a:ln>
                <a:solidFill>
                  <a:schemeClr val="tx1"/>
                </a:solidFill>
                <a:effectLst/>
                <a:latin typeface="Arial" panose="020B0604020202020204" pitchFamily="34" charset="0"/>
              </a:rPr>
              <a:t>Australia</a:t>
            </a:r>
            <a:r>
              <a:rPr kumimoji="0" lang="en-US" altLang="en-US" sz="1800" b="0" i="0" u="none" strike="noStrike" cap="none" normalizeH="0" baseline="0" dirty="0">
                <a:ln>
                  <a:noFill/>
                </a:ln>
                <a:solidFill>
                  <a:schemeClr val="tx1"/>
                </a:solidFill>
                <a:effectLst/>
                <a:latin typeface="Arial" panose="020B0604020202020204" pitchFamily="34" charset="0"/>
              </a:rPr>
              <a:t>: </a:t>
            </a:r>
          </a:p>
          <a:p>
            <a:pPr marL="457200" marR="0" lvl="1" indent="0" algn="l" defTabSz="914400" rtl="0" eaLnBrk="0" fontAlgn="base" latinLnBrk="0" hangingPunct="0">
              <a:lnSpc>
                <a:spcPct val="100000"/>
              </a:lnSpc>
              <a:spcBef>
                <a:spcPct val="0"/>
              </a:spcBef>
              <a:spcAft>
                <a:spcPct val="0"/>
              </a:spcAft>
              <a:buClrTx/>
              <a:buSzTx/>
              <a:tabLst/>
            </a:pPr>
            <a:endParaRPr kumimoji="0" lang="en-US" altLang="en-US" sz="1800" b="0" i="1"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tabLst/>
            </a:pPr>
            <a:r>
              <a:rPr kumimoji="0" lang="en-US" altLang="en-US" sz="1800" b="0" i="1" u="none" strike="noStrike" cap="none" normalizeH="0" baseline="0" dirty="0">
                <a:ln>
                  <a:noFill/>
                </a:ln>
                <a:solidFill>
                  <a:schemeClr val="tx1"/>
                </a:solidFill>
                <a:effectLst/>
                <a:latin typeface="Arial" panose="020B0604020202020204" pitchFamily="34" charset="0"/>
              </a:rPr>
              <a:t>Cyber.gov.au - AI Data Security</a:t>
            </a:r>
            <a:r>
              <a:rPr kumimoji="0" lang="en-US" altLang="en-US" sz="1800" b="0" i="0" u="none" strike="noStrike" cap="none" normalizeH="0" baseline="0" dirty="0">
                <a:ln>
                  <a:noFill/>
                </a:ln>
                <a:solidFill>
                  <a:schemeClr val="tx1"/>
                </a:solidFill>
                <a:effectLst/>
                <a:latin typeface="Arial" panose="020B0604020202020204" pitchFamily="34" charset="0"/>
              </a:rPr>
              <a:t>: Guidance on securing AI data across the lifecycle, covering data supply chain, poisoned data, and data drift.</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hlinkClick r:id="rId5"/>
              </a:rPr>
              <a:t>https://www.cyber.gov.au/resources-business-and-government/emerging-issues/artificial-intelligence-ai/ai-data-security</a:t>
            </a:r>
            <a:endParaRPr kumimoji="0" lang="en-US" altLang="en-US" sz="1800" b="0" i="0" u="none" strike="noStrike" cap="none" normalizeH="0" baseline="0" dirty="0">
              <a:ln>
                <a:noFill/>
              </a:ln>
              <a:solidFill>
                <a:schemeClr val="tx1"/>
              </a:solidFill>
              <a:effectLst/>
              <a:latin typeface="Arial" panose="020B0604020202020204" pitchFamily="34" charset="0"/>
              <a:hlinkClick r:id="rId6"/>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6"/>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9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tabLst/>
            </a:pPr>
            <a:r>
              <a:rPr kumimoji="0" lang="en-US" altLang="en-US" sz="1800" b="0" i="1" u="none" strike="noStrike" cap="none" normalizeH="0" baseline="0" dirty="0">
                <a:ln>
                  <a:noFill/>
                </a:ln>
                <a:solidFill>
                  <a:schemeClr val="tx1"/>
                </a:solidFill>
                <a:effectLst/>
                <a:latin typeface="Arial" panose="020B0604020202020204" pitchFamily="34" charset="0"/>
              </a:rPr>
              <a:t>ASD ACSC - Engaging with AI</a:t>
            </a:r>
            <a:r>
              <a:rPr kumimoji="0" lang="en-US" altLang="en-US" sz="1800" b="0" i="0" u="none" strike="noStrike" cap="none" normalizeH="0" baseline="0" dirty="0">
                <a:ln>
                  <a:noFill/>
                </a:ln>
                <a:solidFill>
                  <a:schemeClr val="tx1"/>
                </a:solidFill>
                <a:effectLst/>
                <a:latin typeface="Arial" panose="020B0604020202020204" pitchFamily="34" charset="0"/>
              </a:rPr>
              <a:t>: Cybersecurity mitigations for using AI systems securely, addressing threats and risk management.</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hlinkClick r:id="rId7"/>
              </a:rPr>
              <a:t>https://www.cyber.gov.au/resources-business-and-government/emerging-issues/artificial-intelligence-ai/engaging-artificial-intelligence</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chemeClr val="tx1"/>
              </a:solidFill>
              <a:effectLst/>
              <a:latin typeface="Arial" panose="020B0604020202020204" pitchFamily="34" charset="0"/>
              <a:hlinkClick r:id="rId8"/>
            </a:endParaRPr>
          </a:p>
          <a:p>
            <a:pPr lvl="1" eaLnBrk="0" fontAlgn="base" hangingPunct="0">
              <a:spcBef>
                <a:spcPct val="0"/>
              </a:spcBef>
              <a:spcAft>
                <a:spcPct val="0"/>
              </a:spcAft>
            </a:pPr>
            <a:r>
              <a:rPr kumimoji="0" lang="en-US" altLang="en-US" sz="1800" b="0" i="1" u="none" strike="noStrike" cap="none" normalizeH="0" baseline="0" dirty="0" err="1">
                <a:ln>
                  <a:noFill/>
                </a:ln>
                <a:solidFill>
                  <a:schemeClr val="tx1"/>
                </a:solidFill>
                <a:effectLst/>
                <a:latin typeface="Arial" panose="020B0604020202020204" pitchFamily="34" charset="0"/>
              </a:rPr>
              <a:t>Skillfield</a:t>
            </a:r>
            <a:r>
              <a:rPr kumimoji="0" lang="en-US" altLang="en-US" sz="1800" b="0" i="1" u="none" strike="noStrike" cap="none" normalizeH="0" baseline="0" dirty="0">
                <a:ln>
                  <a:noFill/>
                </a:ln>
                <a:solidFill>
                  <a:schemeClr val="tx1"/>
                </a:solidFill>
                <a:effectLst/>
                <a:latin typeface="Arial" panose="020B0604020202020204" pitchFamily="34" charset="0"/>
              </a:rPr>
              <a:t> White Paper </a:t>
            </a:r>
            <a:r>
              <a:rPr lang="en-AU" b="1" u="none" strike="noStrike" dirty="0">
                <a:solidFill>
                  <a:srgbClr val="FFFFFF"/>
                </a:solidFill>
                <a:effectLst/>
                <a:latin typeface="Roboto" panose="02000000000000000000" pitchFamily="2" charset="0"/>
              </a:rPr>
              <a:t>+ Security White Paper</a:t>
            </a:r>
          </a:p>
          <a:p>
            <a:pPr marL="457200" marR="0" lvl="1" indent="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8"/>
              </a:rPr>
              <a:t>AI + Security White Paper</a:t>
            </a:r>
          </a:p>
          <a:p>
            <a:pPr marL="457200" marR="0" lvl="1" indent="0" algn="l" defTabSz="914400" rtl="0" eaLnBrk="0" fontAlgn="base" latinLnBrk="0" hangingPunct="0">
              <a:lnSpc>
                <a:spcPct val="100000"/>
              </a:lnSpc>
              <a:spcBef>
                <a:spcPct val="0"/>
              </a:spcBef>
              <a:spcAft>
                <a:spcPct val="0"/>
              </a:spcAft>
              <a:buClrTx/>
              <a:buSzTx/>
              <a:tabLst/>
            </a:pPr>
            <a:endParaRPr lang="en-US" altLang="en-US" dirty="0">
              <a:latin typeface="Arial" panose="020B0604020202020204" pitchFamily="34" charset="0"/>
              <a:hlinkClick r:id="rId8"/>
            </a:endParaRPr>
          </a:p>
          <a:p>
            <a:pPr lvl="1" eaLnBrk="0" fontAlgn="base" hangingPunct="0">
              <a:spcBef>
                <a:spcPct val="0"/>
              </a:spcBef>
              <a:spcAft>
                <a:spcPct val="0"/>
              </a:spcAft>
            </a:pPr>
            <a:r>
              <a:rPr kumimoji="0" lang="en-US" altLang="en-US" sz="1800" b="0" i="1" u="none" strike="noStrike" cap="none" normalizeH="0" baseline="0" dirty="0">
                <a:ln>
                  <a:noFill/>
                </a:ln>
                <a:solidFill>
                  <a:schemeClr val="tx1"/>
                </a:solidFill>
                <a:effectLst/>
                <a:latin typeface="Arial" panose="020B0604020202020204" pitchFamily="34" charset="0"/>
              </a:rPr>
              <a:t>National Framework for the Assurance of Artificial Intelligence in Government </a:t>
            </a:r>
          </a:p>
          <a:p>
            <a:pPr lvl="1" eaLnBrk="0" fontAlgn="base" hangingPunct="0">
              <a:spcBef>
                <a:spcPct val="0"/>
              </a:spcBef>
              <a:spcAft>
                <a:spcPct val="0"/>
              </a:spcAft>
            </a:pPr>
            <a:r>
              <a:rPr lang="en-AU" dirty="0">
                <a:hlinkClick r:id="rId9"/>
              </a:rPr>
              <a:t>National framework for the assurance of artificial intelligence in government | Department of Finance</a:t>
            </a:r>
            <a:endParaRPr lang="en-AU" dirty="0"/>
          </a:p>
          <a:p>
            <a:pPr lvl="1" eaLnBrk="0" fontAlgn="base" hangingPunct="0">
              <a:spcBef>
                <a:spcPct val="0"/>
              </a:spcBef>
              <a:spcAft>
                <a:spcPct val="0"/>
              </a:spcAft>
            </a:pPr>
            <a:endParaRPr lang="en-AU" b="1" i="0" dirty="0">
              <a:effectLst/>
              <a:latin typeface="-apple-system"/>
            </a:endParaRPr>
          </a:p>
          <a:p>
            <a:pPr defTabSz="449263"/>
            <a:r>
              <a:rPr kumimoji="0" lang="en-AU" altLang="en-US" sz="1800" b="0" i="1" u="none" strike="noStrike" cap="none" normalizeH="0" baseline="0" dirty="0">
                <a:ln>
                  <a:noFill/>
                </a:ln>
                <a:solidFill>
                  <a:schemeClr val="tx1"/>
                </a:solidFill>
                <a:effectLst/>
                <a:latin typeface="Avenir Heavy"/>
              </a:rPr>
              <a:t>	</a:t>
            </a:r>
            <a:r>
              <a:rPr kumimoji="0" lang="en-US" altLang="en-US" sz="1800" b="0" i="1" u="none" strike="noStrike" cap="none" normalizeH="0" baseline="0" dirty="0">
                <a:ln>
                  <a:noFill/>
                </a:ln>
                <a:solidFill>
                  <a:schemeClr val="tx1"/>
                </a:solidFill>
                <a:effectLst/>
                <a:latin typeface="Arial" panose="020B0604020202020204" pitchFamily="34" charset="0"/>
              </a:rPr>
              <a:t>Beware the Gap: Governance Arrangements in the Face of AI </a:t>
            </a:r>
            <a:r>
              <a:rPr kumimoji="0" lang="en-US" altLang="en-US" sz="1800" b="0" i="1" u="none" strike="noStrike" cap="none" normalizeH="0" baseline="0" dirty="0" err="1">
                <a:ln>
                  <a:noFill/>
                </a:ln>
                <a:solidFill>
                  <a:schemeClr val="tx1"/>
                </a:solidFill>
                <a:effectLst/>
                <a:latin typeface="Arial" panose="020B0604020202020204" pitchFamily="34" charset="0"/>
              </a:rPr>
              <a:t>Innoviation</a:t>
            </a:r>
            <a:endParaRPr lang="en-AU" sz="1800" b="1" i="0" u="none" strike="noStrike" baseline="0" dirty="0">
              <a:latin typeface="Avenir Heavy"/>
            </a:endParaRPr>
          </a:p>
          <a:p>
            <a:r>
              <a:rPr lang="en-AU" i="0" dirty="0">
                <a:effectLst/>
                <a:hlinkClick r:id="rId10"/>
              </a:rPr>
              <a:t>           https://download.asic.gov.au/media/mtllqjo0/rep-798-published-29-october-2024.pdf</a:t>
            </a:r>
            <a:endParaRPr lang="en-AU" i="0" dirty="0">
              <a:effectLst/>
            </a:endParaRPr>
          </a:p>
          <a:p>
            <a:endParaRPr lang="en-AU" b="1" i="0" dirty="0">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effectLst/>
                <a:latin typeface="Arial" panose="020B0604020202020204" pitchFamily="34" charset="0"/>
              </a:rPr>
              <a:t> </a:t>
            </a:r>
            <a:r>
              <a:rPr kumimoji="0" lang="en-US" altLang="en-US" sz="1800" b="0" i="0" u="none" strike="noStrike" cap="none" normalizeH="0" baseline="0" dirty="0">
                <a:ln>
                  <a:noFill/>
                </a:ln>
                <a:effectLst/>
                <a:latin typeface="Arial" panose="020B0604020202020204" pitchFamily="34" charset="0"/>
              </a:rPr>
              <a:t> </a:t>
            </a:r>
          </a:p>
          <a:p>
            <a:pPr marL="457200" marR="0" lvl="1"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34" name="Picture 10">
            <a:hlinkClick r:id="rId6"/>
            <a:extLst>
              <a:ext uri="{FF2B5EF4-FFF2-40B4-BE49-F238E27FC236}">
                <a16:creationId xmlns:a16="http://schemas.microsoft.com/office/drawing/2014/main" id="{70A041CE-2A61-CAE4-46CB-9D01DD1D9ED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7000" y="-3101975"/>
            <a:ext cx="152400" cy="15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872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Technological background">
            <a:extLst>
              <a:ext uri="{FF2B5EF4-FFF2-40B4-BE49-F238E27FC236}">
                <a16:creationId xmlns:a16="http://schemas.microsoft.com/office/drawing/2014/main" id="{9083B378-33ED-42E4-A37C-C9B84E4313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16012"/>
          </a:xfrm>
          <a:prstGeom prst="rect">
            <a:avLst/>
          </a:prstGeom>
        </p:spPr>
      </p:pic>
      <p:sp>
        <p:nvSpPr>
          <p:cNvPr id="7" name="TextBox 6">
            <a:extLst>
              <a:ext uri="{FF2B5EF4-FFF2-40B4-BE49-F238E27FC236}">
                <a16:creationId xmlns:a16="http://schemas.microsoft.com/office/drawing/2014/main" id="{84AD5852-FBF1-1ACF-F8FF-F26258D27B53}"/>
              </a:ext>
            </a:extLst>
          </p:cNvPr>
          <p:cNvSpPr txBox="1"/>
          <p:nvPr/>
        </p:nvSpPr>
        <p:spPr>
          <a:xfrm>
            <a:off x="157119" y="60232"/>
            <a:ext cx="6096000" cy="461665"/>
          </a:xfrm>
          <a:prstGeom prst="rect">
            <a:avLst/>
          </a:prstGeom>
          <a:noFill/>
        </p:spPr>
        <p:txBody>
          <a:bodyPr wrap="square">
            <a:spAutoFit/>
          </a:bodyPr>
          <a:lstStyle/>
          <a:p>
            <a:pPr algn="ctr"/>
            <a:r>
              <a:rPr lang="en-AU" sz="2400" b="1">
                <a:solidFill>
                  <a:schemeClr val="bg1"/>
                </a:solidFill>
              </a:rPr>
              <a:t>Appendix D: Additional Resources</a:t>
            </a:r>
          </a:p>
        </p:txBody>
      </p:sp>
      <p:pic>
        <p:nvPicPr>
          <p:cNvPr id="3" name="Picture 2">
            <a:extLst>
              <a:ext uri="{FF2B5EF4-FFF2-40B4-BE49-F238E27FC236}">
                <a16:creationId xmlns:a16="http://schemas.microsoft.com/office/drawing/2014/main" id="{6CF47860-776F-6FC3-273D-DED88B9DADA7}"/>
              </a:ext>
            </a:extLst>
          </p:cNvPr>
          <p:cNvPicPr>
            <a:picLocks noChangeAspect="1"/>
          </p:cNvPicPr>
          <p:nvPr/>
        </p:nvPicPr>
        <p:blipFill>
          <a:blip r:embed="rId4"/>
          <a:stretch>
            <a:fillRect/>
          </a:stretch>
        </p:blipFill>
        <p:spPr>
          <a:xfrm>
            <a:off x="9351204" y="0"/>
            <a:ext cx="2840796" cy="582131"/>
          </a:xfrm>
          <a:prstGeom prst="rect">
            <a:avLst/>
          </a:prstGeom>
        </p:spPr>
      </p:pic>
      <p:sp>
        <p:nvSpPr>
          <p:cNvPr id="4" name="TextBox 3">
            <a:extLst>
              <a:ext uri="{FF2B5EF4-FFF2-40B4-BE49-F238E27FC236}">
                <a16:creationId xmlns:a16="http://schemas.microsoft.com/office/drawing/2014/main" id="{84E8A426-3A60-3C43-6C72-8635E6FD69C9}"/>
              </a:ext>
            </a:extLst>
          </p:cNvPr>
          <p:cNvSpPr txBox="1"/>
          <p:nvPr/>
        </p:nvSpPr>
        <p:spPr>
          <a:xfrm>
            <a:off x="2271010" y="676244"/>
            <a:ext cx="8602534" cy="461665"/>
          </a:xfrm>
          <a:prstGeom prst="rect">
            <a:avLst/>
          </a:prstGeom>
          <a:noFill/>
        </p:spPr>
        <p:txBody>
          <a:bodyPr wrap="square">
            <a:spAutoFit/>
          </a:bodyPr>
          <a:lstStyle>
            <a:defPPr>
              <a:defRPr lang="en-US"/>
            </a:defPPr>
            <a:lvl1pPr>
              <a:defRPr b="1">
                <a:solidFill>
                  <a:schemeClr val="tx2"/>
                </a:solidFill>
              </a:defRPr>
            </a:lvl1pPr>
          </a:lstStyle>
          <a:p>
            <a:r>
              <a:rPr lang="en-US" sz="2400">
                <a:solidFill>
                  <a:srgbClr val="002060"/>
                </a:solidFill>
              </a:rPr>
              <a:t>Key Australian and Internation Resources for Refence</a:t>
            </a:r>
          </a:p>
        </p:txBody>
      </p:sp>
      <p:sp>
        <p:nvSpPr>
          <p:cNvPr id="2" name="Slide Number Placeholder 1">
            <a:extLst>
              <a:ext uri="{FF2B5EF4-FFF2-40B4-BE49-F238E27FC236}">
                <a16:creationId xmlns:a16="http://schemas.microsoft.com/office/drawing/2014/main" id="{3A671FFE-E86F-A59B-0393-C31B84316837}"/>
              </a:ext>
            </a:extLst>
          </p:cNvPr>
          <p:cNvSpPr>
            <a:spLocks noGrp="1"/>
          </p:cNvSpPr>
          <p:nvPr>
            <p:ph type="sldNum" sz="quarter" idx="12"/>
          </p:nvPr>
        </p:nvSpPr>
        <p:spPr>
          <a:xfrm>
            <a:off x="9228909" y="6492875"/>
            <a:ext cx="2743200" cy="365125"/>
          </a:xfrm>
        </p:spPr>
        <p:txBody>
          <a:bodyPr/>
          <a:lstStyle/>
          <a:p>
            <a:r>
              <a:rPr lang="en-AU"/>
              <a:t>10</a:t>
            </a:r>
          </a:p>
        </p:txBody>
      </p:sp>
      <p:sp>
        <p:nvSpPr>
          <p:cNvPr id="11" name="Rectangle 9">
            <a:extLst>
              <a:ext uri="{FF2B5EF4-FFF2-40B4-BE49-F238E27FC236}">
                <a16:creationId xmlns:a16="http://schemas.microsoft.com/office/drawing/2014/main" id="{8E5BD092-48AD-BD0F-885D-6F3C76E6460D}"/>
              </a:ext>
            </a:extLst>
          </p:cNvPr>
          <p:cNvSpPr>
            <a:spLocks noChangeArrowheads="1"/>
          </p:cNvSpPr>
          <p:nvPr/>
        </p:nvSpPr>
        <p:spPr bwMode="auto">
          <a:xfrm>
            <a:off x="219891" y="1276062"/>
            <a:ext cx="11814990" cy="521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US</a:t>
            </a:r>
            <a:r>
              <a:rPr kumimoji="0" lang="en-US" altLang="en-US" sz="1800" b="0" i="0" u="none" strike="noStrike" cap="none" normalizeH="0" baseline="0" dirty="0">
                <a:ln>
                  <a:noFill/>
                </a:ln>
                <a:solidFill>
                  <a:schemeClr val="tx1"/>
                </a:solidFill>
                <a:effectLst/>
                <a:latin typeface="Arial" panose="020B0604020202020204" pitchFamily="34" charset="0"/>
              </a:rPr>
              <a:t>: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1" u="none" strike="noStrike" cap="none" normalizeH="0" baseline="0" dirty="0">
                <a:ln>
                  <a:noFill/>
                </a:ln>
                <a:solidFill>
                  <a:schemeClr val="tx1"/>
                </a:solidFill>
                <a:effectLst/>
                <a:latin typeface="Arial" panose="020B0604020202020204" pitchFamily="34" charset="0"/>
              </a:rPr>
              <a:t>CISA - Guidelines for Secure AI System Development</a:t>
            </a:r>
            <a:r>
              <a:rPr kumimoji="0" lang="en-US" altLang="en-US" sz="1800" b="0" i="0" u="none" strike="noStrike" cap="none" normalizeH="0" baseline="0" dirty="0">
                <a:ln>
                  <a:noFill/>
                </a:ln>
                <a:solidFill>
                  <a:schemeClr val="tx1"/>
                </a:solidFill>
                <a:effectLst/>
                <a:latin typeface="Arial" panose="020B0604020202020204" pitchFamily="34" charset="0"/>
              </a:rPr>
              <a:t>: Secure-by-design principles for AI development, emphasizing cybersecurity across the lifecycle.</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hlinkClick r:id="rId5"/>
              </a:rPr>
              <a:t>https://www.cisa.gov/resources-tools/resources/guidelines-secure-ai-system-development</a:t>
            </a:r>
            <a:endParaRPr kumimoji="0" lang="en-US" altLang="en-US" sz="1800" b="0" i="0" u="none" strike="noStrike" cap="none" normalizeH="0" baseline="0" dirty="0">
              <a:ln>
                <a:noFill/>
              </a:ln>
              <a:solidFill>
                <a:schemeClr val="tx1"/>
              </a:solidFill>
              <a:effectLst/>
              <a:latin typeface="Arial" panose="020B0604020202020204" pitchFamily="34" charset="0"/>
              <a:hlinkClick r:id="rId6"/>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6"/>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9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1" u="none" strike="noStrike" cap="none" normalizeH="0" baseline="0" dirty="0">
                <a:ln>
                  <a:noFill/>
                </a:ln>
                <a:solidFill>
                  <a:schemeClr val="tx1"/>
                </a:solidFill>
                <a:effectLst/>
                <a:latin typeface="Arial" panose="020B0604020202020204" pitchFamily="34" charset="0"/>
              </a:rPr>
              <a:t>NIST - AI Risk Management Framework</a:t>
            </a:r>
            <a:r>
              <a:rPr kumimoji="0" lang="en-US" altLang="en-US" sz="1800" b="0" i="0" u="none" strike="noStrike" cap="none" normalizeH="0" baseline="0" dirty="0">
                <a:ln>
                  <a:noFill/>
                </a:ln>
                <a:solidFill>
                  <a:schemeClr val="tx1"/>
                </a:solidFill>
                <a:effectLst/>
                <a:latin typeface="Arial" panose="020B0604020202020204" pitchFamily="34" charset="0"/>
              </a:rPr>
              <a:t>: Framework for managing AI-specific risks, including socio-technical and adversarial ML risks.</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hlinkClick r:id="rId7"/>
              </a:rPr>
              <a:t>https://www.nist.gov/itl/ai-risk-management-framework</a:t>
            </a:r>
            <a:endParaRPr kumimoji="0" lang="en-US" altLang="en-US" sz="1800" b="0" i="0" u="none" strike="noStrike" cap="none" normalizeH="0" baseline="0" dirty="0">
              <a:ln>
                <a:noFill/>
              </a:ln>
              <a:solidFill>
                <a:schemeClr val="tx1"/>
              </a:solidFill>
              <a:effectLst/>
              <a:latin typeface="Arial" panose="020B0604020202020204" pitchFamily="34" charset="0"/>
              <a:hlinkClick r:id="rId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8"/>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9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EU</a:t>
            </a:r>
            <a:r>
              <a:rPr kumimoji="0" lang="en-US" altLang="en-US" sz="1800" b="0" i="0" u="none" strike="noStrike" cap="none" normalizeH="0" baseline="0" dirty="0">
                <a:ln>
                  <a:noFill/>
                </a:ln>
                <a:solidFill>
                  <a:schemeClr val="tx1"/>
                </a:solidFill>
                <a:effectLst/>
                <a:latin typeface="Arial" panose="020B0604020202020204" pitchFamily="34" charset="0"/>
              </a:rPr>
              <a:t>: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1" u="none" strike="noStrike" cap="none" normalizeH="0" baseline="0" dirty="0">
                <a:ln>
                  <a:noFill/>
                </a:ln>
                <a:solidFill>
                  <a:schemeClr val="tx1"/>
                </a:solidFill>
                <a:effectLst/>
                <a:latin typeface="Arial" panose="020B0604020202020204" pitchFamily="34" charset="0"/>
              </a:rPr>
              <a:t>ENISA - Multilayer Framework for Good Cybersecurity Practices for AI</a:t>
            </a:r>
            <a:r>
              <a:rPr kumimoji="0" lang="en-US" altLang="en-US" sz="1800" b="0" i="0" u="none" strike="noStrike" cap="none" normalizeH="0" baseline="0" dirty="0">
                <a:ln>
                  <a:noFill/>
                </a:ln>
                <a:solidFill>
                  <a:schemeClr val="tx1"/>
                </a:solidFill>
                <a:effectLst/>
                <a:latin typeface="Arial" panose="020B0604020202020204" pitchFamily="34" charset="0"/>
              </a:rPr>
              <a:t>: Recommendations for securing AI systems, operations, and processes.</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hlinkClick r:id="rId9"/>
              </a:rPr>
              <a:t>https://www.enisa.europa.eu/publications/multilayer-framework-for-good-cybersecurity-practices-for-ai</a:t>
            </a:r>
            <a:endParaRPr kumimoji="0" lang="en-US" altLang="en-US" sz="1800" b="0" i="0" u="none" strike="noStrike" cap="none" normalizeH="0" baseline="0" dirty="0">
              <a:ln>
                <a:noFill/>
              </a:ln>
              <a:solidFill>
                <a:schemeClr val="tx1"/>
              </a:solidFill>
              <a:effectLst/>
              <a:latin typeface="Arial" panose="020B0604020202020204" pitchFamily="34" charset="0"/>
              <a:hlinkClick r:id="rId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8"/>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9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1" u="none" strike="noStrike" cap="none" normalizeH="0" baseline="0" dirty="0">
                <a:ln>
                  <a:noFill/>
                </a:ln>
                <a:solidFill>
                  <a:schemeClr val="tx1"/>
                </a:solidFill>
                <a:effectLst/>
                <a:latin typeface="Arial" panose="020B0604020202020204" pitchFamily="34" charset="0"/>
              </a:rPr>
              <a:t>ISO 5338: AI System Life Cycle Processes</a:t>
            </a:r>
            <a:r>
              <a:rPr kumimoji="0" lang="en-US" altLang="en-US" sz="1800" b="0" i="0" u="none" strike="noStrike" cap="none" normalizeH="0" baseline="0" dirty="0">
                <a:ln>
                  <a:noFill/>
                </a:ln>
                <a:solidFill>
                  <a:schemeClr val="tx1"/>
                </a:solidFill>
                <a:effectLst/>
                <a:latin typeface="Arial" panose="020B0604020202020204" pitchFamily="34" charset="0"/>
              </a:rPr>
              <a:t>: Standards for AI system lifecycle processes (under review; limited public access, check ISO portal).</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hlinkClick r:id="rId10"/>
              </a:rPr>
              <a:t>https://www.iso.org/standard/81118.html</a:t>
            </a:r>
            <a:endParaRPr kumimoji="0" lang="en-US" altLang="en-US" sz="1800" b="0" i="0" u="none" strike="noStrike" cap="none" normalizeH="0" baseline="0" dirty="0">
              <a:ln>
                <a:noFill/>
              </a:ln>
              <a:solidFill>
                <a:schemeClr val="tx1"/>
              </a:solidFill>
              <a:effectLst/>
              <a:latin typeface="Arial" panose="020B0604020202020204" pitchFamily="34" charset="0"/>
              <a:hlinkClick r:id="rId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8"/>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9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75689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Technological background">
            <a:extLst>
              <a:ext uri="{FF2B5EF4-FFF2-40B4-BE49-F238E27FC236}">
                <a16:creationId xmlns:a16="http://schemas.microsoft.com/office/drawing/2014/main" id="{9083B378-33ED-42E4-A37C-C9B84E4313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16012"/>
          </a:xfrm>
          <a:prstGeom prst="rect">
            <a:avLst/>
          </a:prstGeom>
        </p:spPr>
      </p:pic>
      <p:sp>
        <p:nvSpPr>
          <p:cNvPr id="7" name="TextBox 6">
            <a:extLst>
              <a:ext uri="{FF2B5EF4-FFF2-40B4-BE49-F238E27FC236}">
                <a16:creationId xmlns:a16="http://schemas.microsoft.com/office/drawing/2014/main" id="{84AD5852-FBF1-1ACF-F8FF-F26258D27B53}"/>
              </a:ext>
            </a:extLst>
          </p:cNvPr>
          <p:cNvSpPr txBox="1"/>
          <p:nvPr/>
        </p:nvSpPr>
        <p:spPr>
          <a:xfrm>
            <a:off x="157119" y="60232"/>
            <a:ext cx="6096000" cy="461665"/>
          </a:xfrm>
          <a:prstGeom prst="rect">
            <a:avLst/>
          </a:prstGeom>
          <a:noFill/>
        </p:spPr>
        <p:txBody>
          <a:bodyPr wrap="square">
            <a:spAutoFit/>
          </a:bodyPr>
          <a:lstStyle/>
          <a:p>
            <a:pPr algn="ctr"/>
            <a:r>
              <a:rPr lang="en-AU" sz="2400" b="1">
                <a:solidFill>
                  <a:schemeClr val="bg1"/>
                </a:solidFill>
              </a:rPr>
              <a:t>Appendix D: Additional Resources</a:t>
            </a:r>
          </a:p>
        </p:txBody>
      </p:sp>
      <p:pic>
        <p:nvPicPr>
          <p:cNvPr id="3" name="Picture 2">
            <a:extLst>
              <a:ext uri="{FF2B5EF4-FFF2-40B4-BE49-F238E27FC236}">
                <a16:creationId xmlns:a16="http://schemas.microsoft.com/office/drawing/2014/main" id="{6CF47860-776F-6FC3-273D-DED88B9DADA7}"/>
              </a:ext>
            </a:extLst>
          </p:cNvPr>
          <p:cNvPicPr>
            <a:picLocks noChangeAspect="1"/>
          </p:cNvPicPr>
          <p:nvPr/>
        </p:nvPicPr>
        <p:blipFill>
          <a:blip r:embed="rId4"/>
          <a:stretch>
            <a:fillRect/>
          </a:stretch>
        </p:blipFill>
        <p:spPr>
          <a:xfrm>
            <a:off x="9351204" y="0"/>
            <a:ext cx="2840796" cy="582131"/>
          </a:xfrm>
          <a:prstGeom prst="rect">
            <a:avLst/>
          </a:prstGeom>
        </p:spPr>
      </p:pic>
      <p:sp>
        <p:nvSpPr>
          <p:cNvPr id="4" name="TextBox 3">
            <a:extLst>
              <a:ext uri="{FF2B5EF4-FFF2-40B4-BE49-F238E27FC236}">
                <a16:creationId xmlns:a16="http://schemas.microsoft.com/office/drawing/2014/main" id="{84E8A426-3A60-3C43-6C72-8635E6FD69C9}"/>
              </a:ext>
            </a:extLst>
          </p:cNvPr>
          <p:cNvSpPr txBox="1"/>
          <p:nvPr/>
        </p:nvSpPr>
        <p:spPr>
          <a:xfrm>
            <a:off x="2271010" y="676244"/>
            <a:ext cx="8602534" cy="461665"/>
          </a:xfrm>
          <a:prstGeom prst="rect">
            <a:avLst/>
          </a:prstGeom>
          <a:noFill/>
        </p:spPr>
        <p:txBody>
          <a:bodyPr wrap="square">
            <a:spAutoFit/>
          </a:bodyPr>
          <a:lstStyle>
            <a:defPPr>
              <a:defRPr lang="en-US"/>
            </a:defPPr>
            <a:lvl1pPr>
              <a:defRPr b="1">
                <a:solidFill>
                  <a:schemeClr val="tx2"/>
                </a:solidFill>
              </a:defRPr>
            </a:lvl1pPr>
          </a:lstStyle>
          <a:p>
            <a:r>
              <a:rPr lang="en-US" sz="2400">
                <a:solidFill>
                  <a:srgbClr val="002060"/>
                </a:solidFill>
              </a:rPr>
              <a:t>Key Australian and Internation Resources for Refence</a:t>
            </a:r>
          </a:p>
        </p:txBody>
      </p:sp>
      <p:sp>
        <p:nvSpPr>
          <p:cNvPr id="2" name="Slide Number Placeholder 1">
            <a:extLst>
              <a:ext uri="{FF2B5EF4-FFF2-40B4-BE49-F238E27FC236}">
                <a16:creationId xmlns:a16="http://schemas.microsoft.com/office/drawing/2014/main" id="{3A671FFE-E86F-A59B-0393-C31B84316837}"/>
              </a:ext>
            </a:extLst>
          </p:cNvPr>
          <p:cNvSpPr>
            <a:spLocks noGrp="1"/>
          </p:cNvSpPr>
          <p:nvPr>
            <p:ph type="sldNum" sz="quarter" idx="12"/>
          </p:nvPr>
        </p:nvSpPr>
        <p:spPr>
          <a:xfrm>
            <a:off x="9228909" y="6492875"/>
            <a:ext cx="2743200" cy="365125"/>
          </a:xfrm>
        </p:spPr>
        <p:txBody>
          <a:bodyPr/>
          <a:lstStyle/>
          <a:p>
            <a:r>
              <a:rPr lang="en-AU"/>
              <a:t>10</a:t>
            </a:r>
          </a:p>
        </p:txBody>
      </p:sp>
      <p:sp>
        <p:nvSpPr>
          <p:cNvPr id="11" name="Rectangle 9">
            <a:extLst>
              <a:ext uri="{FF2B5EF4-FFF2-40B4-BE49-F238E27FC236}">
                <a16:creationId xmlns:a16="http://schemas.microsoft.com/office/drawing/2014/main" id="{8E5BD092-48AD-BD0F-885D-6F3C76E6460D}"/>
              </a:ext>
            </a:extLst>
          </p:cNvPr>
          <p:cNvSpPr>
            <a:spLocks noChangeArrowheads="1"/>
          </p:cNvSpPr>
          <p:nvPr/>
        </p:nvSpPr>
        <p:spPr bwMode="auto">
          <a:xfrm>
            <a:off x="268715" y="1154984"/>
            <a:ext cx="11814990" cy="37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UK</a:t>
            </a:r>
            <a:r>
              <a:rPr kumimoji="0" lang="en-US" altLang="en-US" sz="1800" b="0" i="0" u="none" strike="noStrike" cap="none" normalizeH="0" baseline="0" dirty="0">
                <a:ln>
                  <a:noFill/>
                </a:ln>
                <a:solidFill>
                  <a:schemeClr val="tx1"/>
                </a:solidFill>
                <a:effectLst/>
                <a:latin typeface="Arial" panose="020B0604020202020204" pitchFamily="34" charset="0"/>
              </a:rPr>
              <a:t>: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1" u="none" strike="noStrike" cap="none" normalizeH="0" baseline="0" dirty="0">
                <a:ln>
                  <a:noFill/>
                </a:ln>
                <a:solidFill>
                  <a:schemeClr val="tx1"/>
                </a:solidFill>
                <a:effectLst/>
                <a:latin typeface="Arial" panose="020B0604020202020204" pitchFamily="34" charset="0"/>
              </a:rPr>
              <a:t>NCSC - Guidelines for Secure AI System Development</a:t>
            </a:r>
            <a:r>
              <a:rPr kumimoji="0" lang="en-US" altLang="en-US" sz="1800" b="0" i="0" u="none" strike="noStrike" cap="none" normalizeH="0" baseline="0" dirty="0">
                <a:ln>
                  <a:noFill/>
                </a:ln>
                <a:solidFill>
                  <a:schemeClr val="tx1"/>
                </a:solidFill>
                <a:effectLst/>
                <a:latin typeface="Arial" panose="020B0604020202020204" pitchFamily="34" charset="0"/>
              </a:rPr>
              <a:t>: Secure-by-design approach for AI developers, endorsed internationally.</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hlinkClick r:id="rId5"/>
              </a:rPr>
              <a:t>https://www.ncsc.gov.uk/collection/guidelines-secure-ai-system-development</a:t>
            </a:r>
            <a:endParaRPr kumimoji="0" lang="en-US" altLang="en-US" sz="1800" b="0" i="0" u="none" strike="noStrike" cap="none" normalizeH="0" baseline="0" dirty="0">
              <a:ln>
                <a:noFill/>
              </a:ln>
              <a:solidFill>
                <a:schemeClr val="tx1"/>
              </a:solidFill>
              <a:effectLst/>
              <a:latin typeface="Arial" panose="020B0604020202020204" pitchFamily="34" charset="0"/>
              <a:hlinkClick r:id="rId6"/>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6"/>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9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1" u="none" strike="noStrike" cap="none" normalizeH="0" baseline="0" dirty="0">
                <a:ln>
                  <a:noFill/>
                </a:ln>
                <a:solidFill>
                  <a:schemeClr val="tx1"/>
                </a:solidFill>
                <a:effectLst/>
                <a:latin typeface="Arial" panose="020B0604020202020204" pitchFamily="34" charset="0"/>
              </a:rPr>
              <a:t>NCSC - Secure Development and Deployment Guidance</a:t>
            </a:r>
            <a:r>
              <a:rPr kumimoji="0" lang="en-US" altLang="en-US" sz="1800" b="0" i="0" u="none" strike="noStrike" cap="none" normalizeH="0" baseline="0" dirty="0">
                <a:ln>
                  <a:noFill/>
                </a:ln>
                <a:solidFill>
                  <a:schemeClr val="tx1"/>
                </a:solidFill>
                <a:effectLst/>
                <a:latin typeface="Arial" panose="020B0604020202020204" pitchFamily="34" charset="0"/>
              </a:rPr>
              <a:t>: Best practices for secure AI system design, deployment, and operation.</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hlinkClick r:id="rId7"/>
              </a:rPr>
              <a:t>https://www.ncsc.gov.uk/collection/developers-collection</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lvl="1" eaLnBrk="0" fontAlgn="base" hangingPunct="0">
              <a:spcBef>
                <a:spcPct val="0"/>
              </a:spcBef>
              <a:spcAft>
                <a:spcPct val="0"/>
              </a:spcAft>
              <a:buFontTx/>
              <a:buChar char="•"/>
            </a:pPr>
            <a:endParaRPr lang="en-AU" b="1" i="0" dirty="0">
              <a:solidFill>
                <a:srgbClr val="0B0C0C"/>
              </a:solidFill>
              <a:effectLst/>
              <a:latin typeface="GDS Transport"/>
            </a:endParaRPr>
          </a:p>
          <a:p>
            <a:pPr lvl="1" eaLnBrk="0" fontAlgn="base" hangingPunct="0">
              <a:spcBef>
                <a:spcPct val="0"/>
              </a:spcBef>
              <a:spcAft>
                <a:spcPct val="0"/>
              </a:spcAft>
              <a:buFontTx/>
              <a:buChar char="•"/>
            </a:pPr>
            <a:r>
              <a:rPr lang="en-AU" i="0" dirty="0">
                <a:solidFill>
                  <a:srgbClr val="0B0C0C"/>
                </a:solidFill>
                <a:effectLst/>
                <a:latin typeface="Arial" panose="020B0604020202020204" pitchFamily="34" charset="0"/>
                <a:cs typeface="Arial" panose="020B0604020202020204" pitchFamily="34" charset="0"/>
              </a:rPr>
              <a:t>AI Cyber Security Code of Practice</a:t>
            </a:r>
          </a:p>
          <a:p>
            <a:pPr marL="457200" marR="0" lvl="1" indent="0" algn="l" defTabSz="914400" rtl="0" eaLnBrk="0" fontAlgn="base" latinLnBrk="0" hangingPunct="0">
              <a:lnSpc>
                <a:spcPct val="100000"/>
              </a:lnSpc>
              <a:spcBef>
                <a:spcPct val="0"/>
              </a:spcBef>
              <a:spcAft>
                <a:spcPct val="0"/>
              </a:spcAft>
              <a:buClrTx/>
              <a:buSzTx/>
              <a:tabLst/>
            </a:pPr>
            <a:r>
              <a:rPr lang="en-AU" dirty="0">
                <a:hlinkClick r:id="rId8"/>
              </a:rPr>
              <a:t>AI Cyber Security Code of Practice - GOV.UK</a:t>
            </a:r>
            <a:endParaRPr kumimoji="0" lang="en-US" altLang="en-US" sz="1800" b="0" i="0" u="none" strike="noStrike" cap="none" normalizeH="0" baseline="0" dirty="0">
              <a:ln>
                <a:noFill/>
              </a:ln>
              <a:solidFill>
                <a:schemeClr val="tx1"/>
              </a:solidFill>
              <a:effectLst/>
              <a:latin typeface="Arial" panose="020B0604020202020204" pitchFamily="34" charset="0"/>
              <a:hlinkClick r:id="rId9"/>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9"/>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28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17944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9F136F-4125-30A9-690A-A07D3B2D4904}"/>
              </a:ext>
            </a:extLst>
          </p:cNvPr>
          <p:cNvPicPr>
            <a:picLocks noChangeAspect="1"/>
          </p:cNvPicPr>
          <p:nvPr/>
        </p:nvPicPr>
        <p:blipFill>
          <a:blip r:embed="rId3"/>
          <a:stretch>
            <a:fillRect/>
          </a:stretch>
        </p:blipFill>
        <p:spPr>
          <a:xfrm>
            <a:off x="9351204" y="0"/>
            <a:ext cx="2840796" cy="582131"/>
          </a:xfrm>
          <a:prstGeom prst="rect">
            <a:avLst/>
          </a:prstGeom>
        </p:spPr>
      </p:pic>
      <p:pic>
        <p:nvPicPr>
          <p:cNvPr id="8" name="Picture 7">
            <a:extLst>
              <a:ext uri="{FF2B5EF4-FFF2-40B4-BE49-F238E27FC236}">
                <a16:creationId xmlns:a16="http://schemas.microsoft.com/office/drawing/2014/main" id="{6D346002-0DBB-0EB6-0844-8D5933A37E75}"/>
              </a:ext>
            </a:extLst>
          </p:cNvPr>
          <p:cNvPicPr>
            <a:picLocks noChangeAspect="1"/>
          </p:cNvPicPr>
          <p:nvPr/>
        </p:nvPicPr>
        <p:blipFill>
          <a:blip r:embed="rId4"/>
          <a:stretch>
            <a:fillRect/>
          </a:stretch>
        </p:blipFill>
        <p:spPr>
          <a:xfrm>
            <a:off x="0" y="0"/>
            <a:ext cx="3468414" cy="6858000"/>
          </a:xfrm>
          <a:prstGeom prst="rect">
            <a:avLst/>
          </a:prstGeom>
        </p:spPr>
      </p:pic>
      <p:sp>
        <p:nvSpPr>
          <p:cNvPr id="9" name="TextBox 8">
            <a:extLst>
              <a:ext uri="{FF2B5EF4-FFF2-40B4-BE49-F238E27FC236}">
                <a16:creationId xmlns:a16="http://schemas.microsoft.com/office/drawing/2014/main" id="{538F1933-5189-6AE7-5A53-F7D77E23AF92}"/>
              </a:ext>
            </a:extLst>
          </p:cNvPr>
          <p:cNvSpPr txBox="1"/>
          <p:nvPr/>
        </p:nvSpPr>
        <p:spPr>
          <a:xfrm>
            <a:off x="156106" y="-94250"/>
            <a:ext cx="3156202" cy="1692771"/>
          </a:xfrm>
          <a:prstGeom prst="rect">
            <a:avLst/>
          </a:prstGeom>
          <a:noFill/>
        </p:spPr>
        <p:txBody>
          <a:bodyPr wrap="square">
            <a:spAutoFit/>
          </a:bodyPr>
          <a:lstStyle/>
          <a:p>
            <a:endParaRPr lang="en-AU" sz="2400" b="1">
              <a:solidFill>
                <a:schemeClr val="bg1"/>
              </a:solidFill>
            </a:endParaRPr>
          </a:p>
          <a:p>
            <a:pPr algn="ctr"/>
            <a:r>
              <a:rPr lang="en-AU" sz="4000" b="1">
                <a:solidFill>
                  <a:schemeClr val="bg1"/>
                </a:solidFill>
              </a:rPr>
              <a:t>Table of Contents</a:t>
            </a:r>
            <a:endParaRPr lang="en-AU" sz="2400" b="1">
              <a:solidFill>
                <a:schemeClr val="bg1"/>
              </a:solidFill>
            </a:endParaRPr>
          </a:p>
        </p:txBody>
      </p:sp>
      <p:sp>
        <p:nvSpPr>
          <p:cNvPr id="11" name="Text Placeholder 5">
            <a:extLst>
              <a:ext uri="{FF2B5EF4-FFF2-40B4-BE49-F238E27FC236}">
                <a16:creationId xmlns:a16="http://schemas.microsoft.com/office/drawing/2014/main" id="{EB8F34FF-E265-A710-05B0-DFA70028A48F}"/>
              </a:ext>
            </a:extLst>
          </p:cNvPr>
          <p:cNvSpPr txBox="1">
            <a:spLocks/>
          </p:cNvSpPr>
          <p:nvPr/>
        </p:nvSpPr>
        <p:spPr>
          <a:xfrm>
            <a:off x="4260297" y="1713695"/>
            <a:ext cx="7423676" cy="303759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60329" indent="-450805"/>
            <a:endParaRPr lang="en-US"/>
          </a:p>
        </p:txBody>
      </p:sp>
      <p:sp>
        <p:nvSpPr>
          <p:cNvPr id="13" name="TextBox 12">
            <a:extLst>
              <a:ext uri="{FF2B5EF4-FFF2-40B4-BE49-F238E27FC236}">
                <a16:creationId xmlns:a16="http://schemas.microsoft.com/office/drawing/2014/main" id="{D9A94D18-BBED-CEED-C82A-EE5F237111B5}"/>
              </a:ext>
            </a:extLst>
          </p:cNvPr>
          <p:cNvSpPr txBox="1"/>
          <p:nvPr/>
        </p:nvSpPr>
        <p:spPr>
          <a:xfrm>
            <a:off x="3900015" y="1598521"/>
            <a:ext cx="7494317" cy="2585323"/>
          </a:xfrm>
          <a:prstGeom prst="rect">
            <a:avLst/>
          </a:prstGeom>
          <a:noFill/>
        </p:spPr>
        <p:txBody>
          <a:bodyPr wrap="square">
            <a:spAutoFit/>
          </a:bodyPr>
          <a:lstStyle/>
          <a:p>
            <a:pPr marL="9524"/>
            <a:r>
              <a:rPr lang="en-US">
                <a:solidFill>
                  <a:srgbClr val="0070C0"/>
                </a:solidFill>
              </a:rPr>
              <a:t>1</a:t>
            </a:r>
            <a:r>
              <a:rPr lang="en-US"/>
              <a:t> The AI Landscape</a:t>
            </a:r>
          </a:p>
          <a:p>
            <a:pPr marL="9524"/>
            <a:r>
              <a:rPr lang="en-CA">
                <a:solidFill>
                  <a:srgbClr val="0070C0"/>
                </a:solidFill>
              </a:rPr>
              <a:t>2</a:t>
            </a:r>
            <a:r>
              <a:rPr lang="en-CA"/>
              <a:t> Understand AI Use Cases, Technologies and Trends</a:t>
            </a:r>
          </a:p>
          <a:p>
            <a:pPr marL="9524"/>
            <a:r>
              <a:rPr lang="en-CA">
                <a:solidFill>
                  <a:srgbClr val="0070C0"/>
                </a:solidFill>
              </a:rPr>
              <a:t>3</a:t>
            </a:r>
            <a:r>
              <a:rPr lang="en-CA"/>
              <a:t> Organisational Impact – SWOT</a:t>
            </a:r>
          </a:p>
          <a:p>
            <a:pPr marL="9524"/>
            <a:r>
              <a:rPr lang="en-CA">
                <a:solidFill>
                  <a:srgbClr val="0070C0"/>
                </a:solidFill>
              </a:rPr>
              <a:t>4</a:t>
            </a:r>
            <a:r>
              <a:rPr lang="en-CA"/>
              <a:t> Alignment of AI to Enterprise Risk</a:t>
            </a:r>
          </a:p>
          <a:p>
            <a:pPr marL="9524"/>
            <a:r>
              <a:rPr lang="en-CA">
                <a:solidFill>
                  <a:srgbClr val="0070C0"/>
                </a:solidFill>
              </a:rPr>
              <a:t>5</a:t>
            </a:r>
            <a:r>
              <a:rPr lang="en-CA" sz="1800"/>
              <a:t> AI Governance – Policy Areas</a:t>
            </a:r>
          </a:p>
          <a:p>
            <a:pPr marL="9524"/>
            <a:r>
              <a:rPr lang="en-CA">
                <a:solidFill>
                  <a:srgbClr val="0070C0"/>
                </a:solidFill>
              </a:rPr>
              <a:t>6</a:t>
            </a:r>
            <a:r>
              <a:rPr lang="en-CA"/>
              <a:t> Progressing First AI Use Cases </a:t>
            </a:r>
          </a:p>
          <a:p>
            <a:pPr marL="9524"/>
            <a:endParaRPr lang="en-CA" sz="1800"/>
          </a:p>
          <a:p>
            <a:pPr marL="9524"/>
            <a:r>
              <a:rPr lang="en-CA" sz="1800">
                <a:solidFill>
                  <a:srgbClr val="0070C0"/>
                </a:solidFill>
              </a:rPr>
              <a:t>7-11</a:t>
            </a:r>
            <a:r>
              <a:rPr lang="en-CA" sz="1800"/>
              <a:t> Appendices</a:t>
            </a:r>
          </a:p>
          <a:p>
            <a:pPr marL="460329" indent="-450805">
              <a:buAutoNum type="arabicPlain" startAt="5"/>
            </a:pPr>
            <a:endParaRPr lang="en-CA"/>
          </a:p>
        </p:txBody>
      </p:sp>
    </p:spTree>
    <p:extLst>
      <p:ext uri="{BB962C8B-B14F-4D97-AF65-F5344CB8AC3E}">
        <p14:creationId xmlns:p14="http://schemas.microsoft.com/office/powerpoint/2010/main" val="2075347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Technological background">
            <a:extLst>
              <a:ext uri="{FF2B5EF4-FFF2-40B4-BE49-F238E27FC236}">
                <a16:creationId xmlns:a16="http://schemas.microsoft.com/office/drawing/2014/main" id="{9083B378-33ED-42E4-A37C-C9B84E4313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16012"/>
          </a:xfrm>
          <a:prstGeom prst="rect">
            <a:avLst/>
          </a:prstGeom>
        </p:spPr>
      </p:pic>
      <p:sp>
        <p:nvSpPr>
          <p:cNvPr id="7" name="TextBox 6">
            <a:extLst>
              <a:ext uri="{FF2B5EF4-FFF2-40B4-BE49-F238E27FC236}">
                <a16:creationId xmlns:a16="http://schemas.microsoft.com/office/drawing/2014/main" id="{84AD5852-FBF1-1ACF-F8FF-F26258D27B53}"/>
              </a:ext>
            </a:extLst>
          </p:cNvPr>
          <p:cNvSpPr txBox="1"/>
          <p:nvPr/>
        </p:nvSpPr>
        <p:spPr>
          <a:xfrm>
            <a:off x="247739" y="24029"/>
            <a:ext cx="8669237" cy="461665"/>
          </a:xfrm>
          <a:prstGeom prst="rect">
            <a:avLst/>
          </a:prstGeom>
          <a:noFill/>
        </p:spPr>
        <p:txBody>
          <a:bodyPr wrap="square">
            <a:spAutoFit/>
          </a:bodyPr>
          <a:lstStyle/>
          <a:p>
            <a:r>
              <a:rPr lang="en-AU" sz="2400" b="1">
                <a:solidFill>
                  <a:schemeClr val="bg1"/>
                </a:solidFill>
              </a:rPr>
              <a:t>The Artificial Intelligence (AI) Landscape</a:t>
            </a:r>
          </a:p>
        </p:txBody>
      </p:sp>
      <p:sp>
        <p:nvSpPr>
          <p:cNvPr id="5" name="TextBox 4">
            <a:extLst>
              <a:ext uri="{FF2B5EF4-FFF2-40B4-BE49-F238E27FC236}">
                <a16:creationId xmlns:a16="http://schemas.microsoft.com/office/drawing/2014/main" id="{C3A82C5A-4C22-56A8-EF30-47FD3F84CD04}"/>
              </a:ext>
            </a:extLst>
          </p:cNvPr>
          <p:cNvSpPr txBox="1"/>
          <p:nvPr/>
        </p:nvSpPr>
        <p:spPr>
          <a:xfrm>
            <a:off x="2364634" y="928545"/>
            <a:ext cx="9555193" cy="5616922"/>
          </a:xfrm>
          <a:prstGeom prst="rect">
            <a:avLst/>
          </a:prstGeom>
          <a:noFill/>
        </p:spPr>
        <p:txBody>
          <a:bodyPr wrap="square" lIns="91440" tIns="45720" rIns="91440" bIns="45720" anchor="t">
            <a:spAutoFit/>
          </a:bodyPr>
          <a:lstStyle/>
          <a:p>
            <a:pPr>
              <a:spcAft>
                <a:spcPts val="600"/>
              </a:spcAft>
            </a:pPr>
            <a:r>
              <a:rPr lang="en-US" sz="1600" b="1">
                <a:solidFill>
                  <a:srgbClr val="0070C0"/>
                </a:solidFill>
              </a:rPr>
              <a:t>Definition of AI</a:t>
            </a:r>
          </a:p>
          <a:p>
            <a:pPr lvl="2"/>
            <a:r>
              <a:rPr lang="en-US" sz="1400"/>
              <a:t>AI refers to systems designed to perform tasks that typically require human intelligence, such as communication, decision making, pattern recognition, language understanding, and predictive analytics.</a:t>
            </a:r>
          </a:p>
          <a:p>
            <a:pPr lvl="2"/>
            <a:endParaRPr lang="en-US" sz="2200"/>
          </a:p>
          <a:p>
            <a:pPr>
              <a:spcAft>
                <a:spcPts val="600"/>
              </a:spcAft>
            </a:pPr>
            <a:r>
              <a:rPr lang="en-US" sz="1600" b="1">
                <a:solidFill>
                  <a:srgbClr val="0070C0"/>
                </a:solidFill>
              </a:rPr>
              <a:t>Perspective</a:t>
            </a:r>
          </a:p>
          <a:p>
            <a:pPr lvl="2"/>
            <a:r>
              <a:rPr lang="en-AU" sz="1400"/>
              <a:t>We have entered a new era of digital transformation – the Fourth Industrial revolution where Artificial Intelligence (AI) integrates into and disrupts core business functions – AI is not an innovation so much as a transformational shift demanding management of radical change. </a:t>
            </a:r>
          </a:p>
          <a:p>
            <a:endParaRPr lang="en-AU" sz="1600"/>
          </a:p>
          <a:p>
            <a:pPr lvl="2"/>
            <a:r>
              <a:rPr lang="en-AU" sz="1400"/>
              <a:t>AI is advancing exponentially, </a:t>
            </a:r>
            <a:r>
              <a:rPr lang="en-US" sz="1400"/>
              <a:t>offering unprecedented opportunities for innovation, efficiency, and decision making. However, adoption comes with risks needing awareness, strategic oversight and robust governance.</a:t>
            </a:r>
          </a:p>
          <a:p>
            <a:endParaRPr lang="en-US" sz="2000" b="1">
              <a:solidFill>
                <a:srgbClr val="0070C0"/>
              </a:solidFill>
            </a:endParaRPr>
          </a:p>
          <a:p>
            <a:pPr>
              <a:spcAft>
                <a:spcPts val="600"/>
              </a:spcAft>
            </a:pPr>
            <a:r>
              <a:rPr lang="en-US" sz="1600" b="1">
                <a:solidFill>
                  <a:srgbClr val="0070C0"/>
                </a:solidFill>
              </a:rPr>
              <a:t>Evolution of Complexity</a:t>
            </a:r>
          </a:p>
          <a:p>
            <a:pPr lvl="2"/>
            <a:r>
              <a:rPr lang="en-AU" sz="1400"/>
              <a:t>Most current use cases apply techniques and existing AI deployment strategies beginning mostly as cautious (including for generative AI), generally augmenting rather than replacing human decision-making. However, there is a trend towards more complex and opaque AI such as deep learning and generative AI, presenting new opportunities and challenges.</a:t>
            </a:r>
          </a:p>
          <a:p>
            <a:pPr>
              <a:spcAft>
                <a:spcPts val="600"/>
              </a:spcAft>
            </a:pPr>
            <a:endParaRPr lang="en-US" b="1">
              <a:solidFill>
                <a:srgbClr val="0070C0"/>
              </a:solidFill>
            </a:endParaRPr>
          </a:p>
          <a:p>
            <a:pPr>
              <a:spcAft>
                <a:spcPts val="600"/>
              </a:spcAft>
            </a:pPr>
            <a:r>
              <a:rPr lang="en-US" sz="1600" b="1">
                <a:solidFill>
                  <a:srgbClr val="0070C0"/>
                </a:solidFill>
              </a:rPr>
              <a:t>Global Financial Impact</a:t>
            </a:r>
          </a:p>
          <a:p>
            <a:pPr lvl="2"/>
            <a:r>
              <a:rPr lang="en-US" sz="1400"/>
              <a:t>AI is projected to contribute $315 billion to Australia’s GDP by 2030 (</a:t>
            </a:r>
            <a:r>
              <a:rPr lang="en-AU" sz="1400"/>
              <a:t>Source: CSIRO/Data61 &amp; </a:t>
            </a:r>
            <a:r>
              <a:rPr lang="en-AU" sz="1400" err="1"/>
              <a:t>AlphaBeta</a:t>
            </a:r>
            <a:r>
              <a:rPr lang="en-AU" sz="1400"/>
              <a:t>), and is estimated to contribute up to $13-15 trillion annually to the global economy (</a:t>
            </a:r>
            <a:r>
              <a:rPr lang="en-AU" sz="1400" i="1"/>
              <a:t>Source: McKinsey Global Institute, 2023</a:t>
            </a:r>
            <a:r>
              <a:rPr lang="en-AU" sz="1400"/>
              <a:t>).</a:t>
            </a:r>
            <a:endParaRPr lang="en-US"/>
          </a:p>
        </p:txBody>
      </p:sp>
      <p:grpSp>
        <p:nvGrpSpPr>
          <p:cNvPr id="36" name="Graphic 12" descr="Earth globe: Asia and Australia with solid fill">
            <a:extLst>
              <a:ext uri="{FF2B5EF4-FFF2-40B4-BE49-F238E27FC236}">
                <a16:creationId xmlns:a16="http://schemas.microsoft.com/office/drawing/2014/main" id="{CD1E21CE-7AB2-6FF1-90FA-1B45899227B7}"/>
              </a:ext>
            </a:extLst>
          </p:cNvPr>
          <p:cNvGrpSpPr/>
          <p:nvPr/>
        </p:nvGrpSpPr>
        <p:grpSpPr>
          <a:xfrm>
            <a:off x="2695386" y="5904121"/>
            <a:ext cx="340176" cy="336436"/>
            <a:chOff x="478661" y="6268202"/>
            <a:chExt cx="372554" cy="336436"/>
          </a:xfrm>
          <a:solidFill>
            <a:srgbClr val="002060"/>
          </a:solidFill>
        </p:grpSpPr>
        <p:sp>
          <p:nvSpPr>
            <p:cNvPr id="37" name="Freeform: Shape 36">
              <a:extLst>
                <a:ext uri="{FF2B5EF4-FFF2-40B4-BE49-F238E27FC236}">
                  <a16:creationId xmlns:a16="http://schemas.microsoft.com/office/drawing/2014/main" id="{2C5C253E-2994-A51B-B718-176647685236}"/>
                </a:ext>
              </a:extLst>
            </p:cNvPr>
            <p:cNvSpPr/>
            <p:nvPr/>
          </p:nvSpPr>
          <p:spPr>
            <a:xfrm>
              <a:off x="478661" y="6268202"/>
              <a:ext cx="372554" cy="336436"/>
            </a:xfrm>
            <a:custGeom>
              <a:avLst/>
              <a:gdLst>
                <a:gd name="connsiteX0" fmla="*/ 168218 w 336436"/>
                <a:gd name="connsiteY0" fmla="*/ 0 h 336436"/>
                <a:gd name="connsiteX1" fmla="*/ 0 w 336436"/>
                <a:gd name="connsiteY1" fmla="*/ 168218 h 336436"/>
                <a:gd name="connsiteX2" fmla="*/ 168218 w 336436"/>
                <a:gd name="connsiteY2" fmla="*/ 336436 h 336436"/>
                <a:gd name="connsiteX3" fmla="*/ 336436 w 336436"/>
                <a:gd name="connsiteY3" fmla="*/ 168218 h 336436"/>
                <a:gd name="connsiteX4" fmla="*/ 168218 w 336436"/>
                <a:gd name="connsiteY4" fmla="*/ 0 h 336436"/>
                <a:gd name="connsiteX5" fmla="*/ 168218 w 336436"/>
                <a:gd name="connsiteY5" fmla="*/ 318729 h 336436"/>
                <a:gd name="connsiteX6" fmla="*/ 17707 w 336436"/>
                <a:gd name="connsiteY6" fmla="*/ 168218 h 336436"/>
                <a:gd name="connsiteX7" fmla="*/ 17707 w 336436"/>
                <a:gd name="connsiteY7" fmla="*/ 162021 h 336436"/>
                <a:gd name="connsiteX8" fmla="*/ 23905 w 336436"/>
                <a:gd name="connsiteY8" fmla="*/ 154052 h 336436"/>
                <a:gd name="connsiteX9" fmla="*/ 30988 w 336436"/>
                <a:gd name="connsiteY9" fmla="*/ 150511 h 336436"/>
                <a:gd name="connsiteX10" fmla="*/ 46039 w 336436"/>
                <a:gd name="connsiteY10" fmla="*/ 150511 h 336436"/>
                <a:gd name="connsiteX11" fmla="*/ 50023 w 336436"/>
                <a:gd name="connsiteY11" fmla="*/ 153167 h 336436"/>
                <a:gd name="connsiteX12" fmla="*/ 65959 w 336436"/>
                <a:gd name="connsiteY12" fmla="*/ 185040 h 336436"/>
                <a:gd name="connsiteX13" fmla="*/ 67287 w 336436"/>
                <a:gd name="connsiteY13" fmla="*/ 186811 h 336436"/>
                <a:gd name="connsiteX14" fmla="*/ 72599 w 336436"/>
                <a:gd name="connsiteY14" fmla="*/ 190352 h 336436"/>
                <a:gd name="connsiteX15" fmla="*/ 79682 w 336436"/>
                <a:gd name="connsiteY15" fmla="*/ 186811 h 336436"/>
                <a:gd name="connsiteX16" fmla="*/ 79682 w 336436"/>
                <a:gd name="connsiteY16" fmla="*/ 172202 h 336436"/>
                <a:gd name="connsiteX17" fmla="*/ 82338 w 336436"/>
                <a:gd name="connsiteY17" fmla="*/ 166005 h 336436"/>
                <a:gd name="connsiteX18" fmla="*/ 93848 w 336436"/>
                <a:gd name="connsiteY18" fmla="*/ 154495 h 336436"/>
                <a:gd name="connsiteX19" fmla="*/ 100488 w 336436"/>
                <a:gd name="connsiteY19" fmla="*/ 154938 h 336436"/>
                <a:gd name="connsiteX20" fmla="*/ 113769 w 336436"/>
                <a:gd name="connsiteY20" fmla="*/ 171760 h 336436"/>
                <a:gd name="connsiteX21" fmla="*/ 117310 w 336436"/>
                <a:gd name="connsiteY21" fmla="*/ 173530 h 336436"/>
                <a:gd name="connsiteX22" fmla="*/ 120409 w 336436"/>
                <a:gd name="connsiteY22" fmla="*/ 173530 h 336436"/>
                <a:gd name="connsiteX23" fmla="*/ 126606 w 336436"/>
                <a:gd name="connsiteY23" fmla="*/ 176186 h 336436"/>
                <a:gd name="connsiteX24" fmla="*/ 130148 w 336436"/>
                <a:gd name="connsiteY24" fmla="*/ 179728 h 336436"/>
                <a:gd name="connsiteX25" fmla="*/ 136345 w 336436"/>
                <a:gd name="connsiteY25" fmla="*/ 182384 h 336436"/>
                <a:gd name="connsiteX26" fmla="*/ 137231 w 336436"/>
                <a:gd name="connsiteY26" fmla="*/ 182384 h 336436"/>
                <a:gd name="connsiteX27" fmla="*/ 141657 w 336436"/>
                <a:gd name="connsiteY27" fmla="*/ 177957 h 336436"/>
                <a:gd name="connsiteX28" fmla="*/ 141657 w 336436"/>
                <a:gd name="connsiteY28" fmla="*/ 167333 h 336436"/>
                <a:gd name="connsiteX29" fmla="*/ 139001 w 336436"/>
                <a:gd name="connsiteY29" fmla="*/ 163349 h 336436"/>
                <a:gd name="connsiteX30" fmla="*/ 135017 w 336436"/>
                <a:gd name="connsiteY30" fmla="*/ 161578 h 336436"/>
                <a:gd name="connsiteX31" fmla="*/ 132361 w 336436"/>
                <a:gd name="connsiteY31" fmla="*/ 157594 h 336436"/>
                <a:gd name="connsiteX32" fmla="*/ 132361 w 336436"/>
                <a:gd name="connsiteY32" fmla="*/ 150511 h 336436"/>
                <a:gd name="connsiteX33" fmla="*/ 136788 w 336436"/>
                <a:gd name="connsiteY33" fmla="*/ 146084 h 336436"/>
                <a:gd name="connsiteX34" fmla="*/ 147855 w 336436"/>
                <a:gd name="connsiteY34" fmla="*/ 146084 h 336436"/>
                <a:gd name="connsiteX35" fmla="*/ 151396 w 336436"/>
                <a:gd name="connsiteY35" fmla="*/ 144313 h 336436"/>
                <a:gd name="connsiteX36" fmla="*/ 157594 w 336436"/>
                <a:gd name="connsiteY36" fmla="*/ 135017 h 336436"/>
                <a:gd name="connsiteX37" fmla="*/ 158922 w 336436"/>
                <a:gd name="connsiteY37" fmla="*/ 130148 h 336436"/>
                <a:gd name="connsiteX38" fmla="*/ 158922 w 336436"/>
                <a:gd name="connsiteY38" fmla="*/ 120851 h 336436"/>
                <a:gd name="connsiteX39" fmla="*/ 158479 w 336436"/>
                <a:gd name="connsiteY39" fmla="*/ 118638 h 336436"/>
                <a:gd name="connsiteX40" fmla="*/ 155380 w 336436"/>
                <a:gd name="connsiteY40" fmla="*/ 105358 h 336436"/>
                <a:gd name="connsiteX41" fmla="*/ 157594 w 336436"/>
                <a:gd name="connsiteY41" fmla="*/ 100488 h 336436"/>
                <a:gd name="connsiteX42" fmla="*/ 159807 w 336436"/>
                <a:gd name="connsiteY42" fmla="*/ 99603 h 336436"/>
                <a:gd name="connsiteX43" fmla="*/ 165562 w 336436"/>
                <a:gd name="connsiteY43" fmla="*/ 100931 h 336436"/>
                <a:gd name="connsiteX44" fmla="*/ 172202 w 336436"/>
                <a:gd name="connsiteY44" fmla="*/ 111112 h 336436"/>
                <a:gd name="connsiteX45" fmla="*/ 176629 w 336436"/>
                <a:gd name="connsiteY45" fmla="*/ 111112 h 336436"/>
                <a:gd name="connsiteX46" fmla="*/ 177514 w 336436"/>
                <a:gd name="connsiteY46" fmla="*/ 93848 h 336436"/>
                <a:gd name="connsiteX47" fmla="*/ 181056 w 336436"/>
                <a:gd name="connsiteY47" fmla="*/ 85437 h 336436"/>
                <a:gd name="connsiteX48" fmla="*/ 192565 w 336436"/>
                <a:gd name="connsiteY48" fmla="*/ 76583 h 336436"/>
                <a:gd name="connsiteX49" fmla="*/ 194336 w 336436"/>
                <a:gd name="connsiteY49" fmla="*/ 73042 h 336436"/>
                <a:gd name="connsiteX50" fmla="*/ 194336 w 336436"/>
                <a:gd name="connsiteY50" fmla="*/ 70829 h 336436"/>
                <a:gd name="connsiteX51" fmla="*/ 198763 w 336436"/>
                <a:gd name="connsiteY51" fmla="*/ 66402 h 336436"/>
                <a:gd name="connsiteX52" fmla="*/ 203190 w 336436"/>
                <a:gd name="connsiteY52" fmla="*/ 61975 h 336436"/>
                <a:gd name="connsiteX53" fmla="*/ 203190 w 336436"/>
                <a:gd name="connsiteY53" fmla="*/ 61090 h 336436"/>
                <a:gd name="connsiteX54" fmla="*/ 199648 w 336436"/>
                <a:gd name="connsiteY54" fmla="*/ 56663 h 336436"/>
                <a:gd name="connsiteX55" fmla="*/ 191680 w 336436"/>
                <a:gd name="connsiteY55" fmla="*/ 54892 h 336436"/>
                <a:gd name="connsiteX56" fmla="*/ 189024 w 336436"/>
                <a:gd name="connsiteY56" fmla="*/ 47809 h 336436"/>
                <a:gd name="connsiteX57" fmla="*/ 194336 w 336436"/>
                <a:gd name="connsiteY57" fmla="*/ 40726 h 336436"/>
                <a:gd name="connsiteX58" fmla="*/ 204960 w 336436"/>
                <a:gd name="connsiteY58" fmla="*/ 35414 h 336436"/>
                <a:gd name="connsiteX59" fmla="*/ 218684 w 336436"/>
                <a:gd name="connsiteY59" fmla="*/ 35414 h 336436"/>
                <a:gd name="connsiteX60" fmla="*/ 226652 w 336436"/>
                <a:gd name="connsiteY60" fmla="*/ 30102 h 336436"/>
                <a:gd name="connsiteX61" fmla="*/ 318729 w 336436"/>
                <a:gd name="connsiteY61" fmla="*/ 168218 h 336436"/>
                <a:gd name="connsiteX62" fmla="*/ 168218 w 336436"/>
                <a:gd name="connsiteY62" fmla="*/ 318729 h 33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36436" h="336436">
                  <a:moveTo>
                    <a:pt x="168218" y="0"/>
                  </a:moveTo>
                  <a:cubicBezTo>
                    <a:pt x="75255" y="0"/>
                    <a:pt x="0" y="75255"/>
                    <a:pt x="0" y="168218"/>
                  </a:cubicBezTo>
                  <a:cubicBezTo>
                    <a:pt x="0" y="261181"/>
                    <a:pt x="75255" y="336436"/>
                    <a:pt x="168218" y="336436"/>
                  </a:cubicBezTo>
                  <a:cubicBezTo>
                    <a:pt x="261181" y="336436"/>
                    <a:pt x="336436" y="261181"/>
                    <a:pt x="336436" y="168218"/>
                  </a:cubicBezTo>
                  <a:cubicBezTo>
                    <a:pt x="336436" y="75255"/>
                    <a:pt x="261181" y="0"/>
                    <a:pt x="168218" y="0"/>
                  </a:cubicBezTo>
                  <a:close/>
                  <a:moveTo>
                    <a:pt x="168218" y="318729"/>
                  </a:moveTo>
                  <a:cubicBezTo>
                    <a:pt x="85437" y="318729"/>
                    <a:pt x="17707" y="250999"/>
                    <a:pt x="17707" y="168218"/>
                  </a:cubicBezTo>
                  <a:cubicBezTo>
                    <a:pt x="17707" y="166005"/>
                    <a:pt x="17707" y="164234"/>
                    <a:pt x="17707" y="162021"/>
                  </a:cubicBezTo>
                  <a:lnTo>
                    <a:pt x="23905" y="154052"/>
                  </a:lnTo>
                  <a:cubicBezTo>
                    <a:pt x="25675" y="151839"/>
                    <a:pt x="28331" y="150511"/>
                    <a:pt x="30988" y="150511"/>
                  </a:cubicBezTo>
                  <a:lnTo>
                    <a:pt x="46039" y="150511"/>
                  </a:lnTo>
                  <a:cubicBezTo>
                    <a:pt x="47809" y="150511"/>
                    <a:pt x="49137" y="151396"/>
                    <a:pt x="50023" y="153167"/>
                  </a:cubicBezTo>
                  <a:lnTo>
                    <a:pt x="65959" y="185040"/>
                  </a:lnTo>
                  <a:cubicBezTo>
                    <a:pt x="66402" y="185925"/>
                    <a:pt x="66845" y="186368"/>
                    <a:pt x="67287" y="186811"/>
                  </a:cubicBezTo>
                  <a:lnTo>
                    <a:pt x="72599" y="190352"/>
                  </a:lnTo>
                  <a:cubicBezTo>
                    <a:pt x="75698" y="192123"/>
                    <a:pt x="79682" y="190352"/>
                    <a:pt x="79682" y="186811"/>
                  </a:cubicBezTo>
                  <a:lnTo>
                    <a:pt x="79682" y="172202"/>
                  </a:lnTo>
                  <a:cubicBezTo>
                    <a:pt x="79682" y="169989"/>
                    <a:pt x="80568" y="167775"/>
                    <a:pt x="82338" y="166005"/>
                  </a:cubicBezTo>
                  <a:lnTo>
                    <a:pt x="93848" y="154495"/>
                  </a:lnTo>
                  <a:cubicBezTo>
                    <a:pt x="95619" y="152724"/>
                    <a:pt x="98717" y="152724"/>
                    <a:pt x="100488" y="154938"/>
                  </a:cubicBezTo>
                  <a:lnTo>
                    <a:pt x="113769" y="171760"/>
                  </a:lnTo>
                  <a:cubicBezTo>
                    <a:pt x="114654" y="172645"/>
                    <a:pt x="115982" y="173530"/>
                    <a:pt x="117310" y="173530"/>
                  </a:cubicBezTo>
                  <a:lnTo>
                    <a:pt x="120409" y="173530"/>
                  </a:lnTo>
                  <a:cubicBezTo>
                    <a:pt x="122622" y="173530"/>
                    <a:pt x="124836" y="174416"/>
                    <a:pt x="126606" y="176186"/>
                  </a:cubicBezTo>
                  <a:lnTo>
                    <a:pt x="130148" y="179728"/>
                  </a:lnTo>
                  <a:cubicBezTo>
                    <a:pt x="131918" y="181498"/>
                    <a:pt x="134132" y="182384"/>
                    <a:pt x="136345" y="182384"/>
                  </a:cubicBezTo>
                  <a:lnTo>
                    <a:pt x="137231" y="182384"/>
                  </a:lnTo>
                  <a:cubicBezTo>
                    <a:pt x="139887" y="182384"/>
                    <a:pt x="141657" y="180613"/>
                    <a:pt x="141657" y="177957"/>
                  </a:cubicBezTo>
                  <a:lnTo>
                    <a:pt x="141657" y="167333"/>
                  </a:lnTo>
                  <a:cubicBezTo>
                    <a:pt x="141657" y="165562"/>
                    <a:pt x="140772" y="164234"/>
                    <a:pt x="139001" y="163349"/>
                  </a:cubicBezTo>
                  <a:lnTo>
                    <a:pt x="135017" y="161578"/>
                  </a:lnTo>
                  <a:cubicBezTo>
                    <a:pt x="133689" y="160693"/>
                    <a:pt x="132361" y="159365"/>
                    <a:pt x="132361" y="157594"/>
                  </a:cubicBezTo>
                  <a:lnTo>
                    <a:pt x="132361" y="150511"/>
                  </a:lnTo>
                  <a:cubicBezTo>
                    <a:pt x="132361" y="147855"/>
                    <a:pt x="134132" y="146084"/>
                    <a:pt x="136788" y="146084"/>
                  </a:cubicBezTo>
                  <a:lnTo>
                    <a:pt x="147855" y="146084"/>
                  </a:lnTo>
                  <a:cubicBezTo>
                    <a:pt x="149183" y="146084"/>
                    <a:pt x="150511" y="145199"/>
                    <a:pt x="151396" y="144313"/>
                  </a:cubicBezTo>
                  <a:lnTo>
                    <a:pt x="157594" y="135017"/>
                  </a:lnTo>
                  <a:cubicBezTo>
                    <a:pt x="158479" y="133689"/>
                    <a:pt x="158922" y="131918"/>
                    <a:pt x="158922" y="130148"/>
                  </a:cubicBezTo>
                  <a:lnTo>
                    <a:pt x="158922" y="120851"/>
                  </a:lnTo>
                  <a:cubicBezTo>
                    <a:pt x="158922" y="119966"/>
                    <a:pt x="158922" y="119523"/>
                    <a:pt x="158479" y="118638"/>
                  </a:cubicBezTo>
                  <a:lnTo>
                    <a:pt x="155380" y="105358"/>
                  </a:lnTo>
                  <a:cubicBezTo>
                    <a:pt x="154938" y="103144"/>
                    <a:pt x="155823" y="101374"/>
                    <a:pt x="157594" y="100488"/>
                  </a:cubicBezTo>
                  <a:lnTo>
                    <a:pt x="159807" y="99603"/>
                  </a:lnTo>
                  <a:cubicBezTo>
                    <a:pt x="162021" y="98717"/>
                    <a:pt x="164234" y="99160"/>
                    <a:pt x="165562" y="100931"/>
                  </a:cubicBezTo>
                  <a:cubicBezTo>
                    <a:pt x="165562" y="100931"/>
                    <a:pt x="169546" y="109342"/>
                    <a:pt x="172202" y="111112"/>
                  </a:cubicBezTo>
                  <a:cubicBezTo>
                    <a:pt x="173088" y="111555"/>
                    <a:pt x="175744" y="111998"/>
                    <a:pt x="176629" y="111112"/>
                  </a:cubicBezTo>
                  <a:cubicBezTo>
                    <a:pt x="179285" y="108456"/>
                    <a:pt x="178400" y="99603"/>
                    <a:pt x="177514" y="93848"/>
                  </a:cubicBezTo>
                  <a:cubicBezTo>
                    <a:pt x="177072" y="90749"/>
                    <a:pt x="178400" y="87650"/>
                    <a:pt x="181056" y="85437"/>
                  </a:cubicBezTo>
                  <a:lnTo>
                    <a:pt x="192565" y="76583"/>
                  </a:lnTo>
                  <a:cubicBezTo>
                    <a:pt x="193893" y="75698"/>
                    <a:pt x="194336" y="74370"/>
                    <a:pt x="194336" y="73042"/>
                  </a:cubicBezTo>
                  <a:lnTo>
                    <a:pt x="194336" y="70829"/>
                  </a:lnTo>
                  <a:cubicBezTo>
                    <a:pt x="194336" y="68173"/>
                    <a:pt x="196107" y="66402"/>
                    <a:pt x="198763" y="66402"/>
                  </a:cubicBezTo>
                  <a:cubicBezTo>
                    <a:pt x="201419" y="66402"/>
                    <a:pt x="203190" y="64631"/>
                    <a:pt x="203190" y="61975"/>
                  </a:cubicBezTo>
                  <a:lnTo>
                    <a:pt x="203190" y="61090"/>
                  </a:lnTo>
                  <a:cubicBezTo>
                    <a:pt x="203190" y="58876"/>
                    <a:pt x="201862" y="57106"/>
                    <a:pt x="199648" y="56663"/>
                  </a:cubicBezTo>
                  <a:lnTo>
                    <a:pt x="191680" y="54892"/>
                  </a:lnTo>
                  <a:cubicBezTo>
                    <a:pt x="188581" y="54007"/>
                    <a:pt x="187253" y="50465"/>
                    <a:pt x="189024" y="47809"/>
                  </a:cubicBezTo>
                  <a:lnTo>
                    <a:pt x="194336" y="40726"/>
                  </a:lnTo>
                  <a:cubicBezTo>
                    <a:pt x="196992" y="37185"/>
                    <a:pt x="200976" y="35414"/>
                    <a:pt x="204960" y="35414"/>
                  </a:cubicBezTo>
                  <a:lnTo>
                    <a:pt x="218684" y="35414"/>
                  </a:lnTo>
                  <a:cubicBezTo>
                    <a:pt x="222225" y="35414"/>
                    <a:pt x="225324" y="33201"/>
                    <a:pt x="226652" y="30102"/>
                  </a:cubicBezTo>
                  <a:cubicBezTo>
                    <a:pt x="281101" y="53122"/>
                    <a:pt x="318729" y="106243"/>
                    <a:pt x="318729" y="168218"/>
                  </a:cubicBezTo>
                  <a:cubicBezTo>
                    <a:pt x="318729" y="250999"/>
                    <a:pt x="250999" y="318729"/>
                    <a:pt x="168218" y="318729"/>
                  </a:cubicBezTo>
                  <a:close/>
                </a:path>
              </a:pathLst>
            </a:custGeom>
            <a:solidFill>
              <a:srgbClr val="002060"/>
            </a:solidFill>
            <a:ln w="4366" cap="flat">
              <a:noFill/>
              <a:prstDash val="solid"/>
              <a:miter/>
            </a:ln>
          </p:spPr>
          <p:txBody>
            <a:bodyPr rtlCol="0" anchor="ctr"/>
            <a:lstStyle/>
            <a:p>
              <a:endParaRPr lang="en-AU"/>
            </a:p>
          </p:txBody>
        </p:sp>
        <p:sp>
          <p:nvSpPr>
            <p:cNvPr id="38" name="Freeform: Shape 37">
              <a:extLst>
                <a:ext uri="{FF2B5EF4-FFF2-40B4-BE49-F238E27FC236}">
                  <a16:creationId xmlns:a16="http://schemas.microsoft.com/office/drawing/2014/main" id="{A6A6D877-6F4E-311B-7F13-FDF2C16C9979}"/>
                </a:ext>
              </a:extLst>
            </p:cNvPr>
            <p:cNvSpPr/>
            <p:nvPr/>
          </p:nvSpPr>
          <p:spPr>
            <a:xfrm>
              <a:off x="636924" y="6494743"/>
              <a:ext cx="89033" cy="61200"/>
            </a:xfrm>
            <a:custGeom>
              <a:avLst/>
              <a:gdLst>
                <a:gd name="connsiteX0" fmla="*/ 85653 w 89033"/>
                <a:gd name="connsiteY0" fmla="*/ 31984 h 61200"/>
                <a:gd name="connsiteX1" fmla="*/ 83883 w 89033"/>
                <a:gd name="connsiteY1" fmla="*/ 28885 h 61200"/>
                <a:gd name="connsiteX2" fmla="*/ 66618 w 89033"/>
                <a:gd name="connsiteY2" fmla="*/ 2767 h 61200"/>
                <a:gd name="connsiteX3" fmla="*/ 58650 w 89033"/>
                <a:gd name="connsiteY3" fmla="*/ 4980 h 61200"/>
                <a:gd name="connsiteX4" fmla="*/ 58650 w 89033"/>
                <a:gd name="connsiteY4" fmla="*/ 8079 h 61200"/>
                <a:gd name="connsiteX5" fmla="*/ 54223 w 89033"/>
                <a:gd name="connsiteY5" fmla="*/ 12506 h 61200"/>
                <a:gd name="connsiteX6" fmla="*/ 52452 w 89033"/>
                <a:gd name="connsiteY6" fmla="*/ 12506 h 61200"/>
                <a:gd name="connsiteX7" fmla="*/ 48468 w 89033"/>
                <a:gd name="connsiteY7" fmla="*/ 9850 h 61200"/>
                <a:gd name="connsiteX8" fmla="*/ 44927 w 89033"/>
                <a:gd name="connsiteY8" fmla="*/ 2324 h 61200"/>
                <a:gd name="connsiteX9" fmla="*/ 36959 w 89033"/>
                <a:gd name="connsiteY9" fmla="*/ 2324 h 61200"/>
                <a:gd name="connsiteX10" fmla="*/ 33417 w 89033"/>
                <a:gd name="connsiteY10" fmla="*/ 6308 h 61200"/>
                <a:gd name="connsiteX11" fmla="*/ 30319 w 89033"/>
                <a:gd name="connsiteY11" fmla="*/ 7636 h 61200"/>
                <a:gd name="connsiteX12" fmla="*/ 27220 w 89033"/>
                <a:gd name="connsiteY12" fmla="*/ 7636 h 61200"/>
                <a:gd name="connsiteX13" fmla="*/ 21022 w 89033"/>
                <a:gd name="connsiteY13" fmla="*/ 10292 h 61200"/>
                <a:gd name="connsiteX14" fmla="*/ 3315 w 89033"/>
                <a:gd name="connsiteY14" fmla="*/ 24458 h 61200"/>
                <a:gd name="connsiteX15" fmla="*/ 1544 w 89033"/>
                <a:gd name="connsiteY15" fmla="*/ 36410 h 61200"/>
                <a:gd name="connsiteX16" fmla="*/ 13054 w 89033"/>
                <a:gd name="connsiteY16" fmla="*/ 55446 h 61200"/>
                <a:gd name="connsiteX17" fmla="*/ 26777 w 89033"/>
                <a:gd name="connsiteY17" fmla="*/ 57216 h 61200"/>
                <a:gd name="connsiteX18" fmla="*/ 35188 w 89033"/>
                <a:gd name="connsiteY18" fmla="*/ 48805 h 61200"/>
                <a:gd name="connsiteX19" fmla="*/ 47140 w 89033"/>
                <a:gd name="connsiteY19" fmla="*/ 48363 h 61200"/>
                <a:gd name="connsiteX20" fmla="*/ 61749 w 89033"/>
                <a:gd name="connsiteY20" fmla="*/ 60315 h 61200"/>
                <a:gd name="connsiteX21" fmla="*/ 64405 w 89033"/>
                <a:gd name="connsiteY21" fmla="*/ 61200 h 61200"/>
                <a:gd name="connsiteX22" fmla="*/ 76357 w 89033"/>
                <a:gd name="connsiteY22" fmla="*/ 61200 h 61200"/>
                <a:gd name="connsiteX23" fmla="*/ 80784 w 89033"/>
                <a:gd name="connsiteY23" fmla="*/ 56774 h 61200"/>
                <a:gd name="connsiteX24" fmla="*/ 80784 w 89033"/>
                <a:gd name="connsiteY24" fmla="*/ 50576 h 61200"/>
                <a:gd name="connsiteX25" fmla="*/ 83440 w 89033"/>
                <a:gd name="connsiteY25" fmla="*/ 46592 h 61200"/>
                <a:gd name="connsiteX26" fmla="*/ 86539 w 89033"/>
                <a:gd name="connsiteY26" fmla="*/ 45264 h 61200"/>
                <a:gd name="connsiteX27" fmla="*/ 88752 w 89033"/>
                <a:gd name="connsiteY27" fmla="*/ 39952 h 61200"/>
                <a:gd name="connsiteX28" fmla="*/ 85653 w 89033"/>
                <a:gd name="connsiteY28" fmla="*/ 31984 h 6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9033" h="61200">
                  <a:moveTo>
                    <a:pt x="85653" y="31984"/>
                  </a:moveTo>
                  <a:cubicBezTo>
                    <a:pt x="85211" y="31098"/>
                    <a:pt x="84768" y="29770"/>
                    <a:pt x="83883" y="28885"/>
                  </a:cubicBezTo>
                  <a:lnTo>
                    <a:pt x="66618" y="2767"/>
                  </a:lnTo>
                  <a:cubicBezTo>
                    <a:pt x="64405" y="-775"/>
                    <a:pt x="58650" y="553"/>
                    <a:pt x="58650" y="4980"/>
                  </a:cubicBezTo>
                  <a:lnTo>
                    <a:pt x="58650" y="8079"/>
                  </a:lnTo>
                  <a:cubicBezTo>
                    <a:pt x="58650" y="10735"/>
                    <a:pt x="56879" y="12506"/>
                    <a:pt x="54223" y="12506"/>
                  </a:cubicBezTo>
                  <a:lnTo>
                    <a:pt x="52452" y="12506"/>
                  </a:lnTo>
                  <a:cubicBezTo>
                    <a:pt x="50682" y="12506"/>
                    <a:pt x="49354" y="11620"/>
                    <a:pt x="48468" y="9850"/>
                  </a:cubicBezTo>
                  <a:lnTo>
                    <a:pt x="44927" y="2324"/>
                  </a:lnTo>
                  <a:cubicBezTo>
                    <a:pt x="43156" y="-775"/>
                    <a:pt x="38729" y="-775"/>
                    <a:pt x="36959" y="2324"/>
                  </a:cubicBezTo>
                  <a:lnTo>
                    <a:pt x="33417" y="6308"/>
                  </a:lnTo>
                  <a:cubicBezTo>
                    <a:pt x="32532" y="7194"/>
                    <a:pt x="31204" y="7636"/>
                    <a:pt x="30319" y="7636"/>
                  </a:cubicBezTo>
                  <a:lnTo>
                    <a:pt x="27220" y="7636"/>
                  </a:lnTo>
                  <a:cubicBezTo>
                    <a:pt x="25006" y="7636"/>
                    <a:pt x="22793" y="8522"/>
                    <a:pt x="21022" y="10292"/>
                  </a:cubicBezTo>
                  <a:lnTo>
                    <a:pt x="3315" y="24458"/>
                  </a:lnTo>
                  <a:cubicBezTo>
                    <a:pt x="-226" y="27557"/>
                    <a:pt x="-1112" y="32869"/>
                    <a:pt x="1544" y="36410"/>
                  </a:cubicBezTo>
                  <a:lnTo>
                    <a:pt x="13054" y="55446"/>
                  </a:lnTo>
                  <a:cubicBezTo>
                    <a:pt x="16153" y="60315"/>
                    <a:pt x="22793" y="61200"/>
                    <a:pt x="26777" y="57216"/>
                  </a:cubicBezTo>
                  <a:lnTo>
                    <a:pt x="35188" y="48805"/>
                  </a:lnTo>
                  <a:cubicBezTo>
                    <a:pt x="38287" y="45707"/>
                    <a:pt x="43599" y="45264"/>
                    <a:pt x="47140" y="48363"/>
                  </a:cubicBezTo>
                  <a:lnTo>
                    <a:pt x="61749" y="60315"/>
                  </a:lnTo>
                  <a:cubicBezTo>
                    <a:pt x="62634" y="60758"/>
                    <a:pt x="63519" y="61200"/>
                    <a:pt x="64405" y="61200"/>
                  </a:cubicBezTo>
                  <a:lnTo>
                    <a:pt x="76357" y="61200"/>
                  </a:lnTo>
                  <a:cubicBezTo>
                    <a:pt x="79013" y="61200"/>
                    <a:pt x="80784" y="59430"/>
                    <a:pt x="80784" y="56774"/>
                  </a:cubicBezTo>
                  <a:lnTo>
                    <a:pt x="80784" y="50576"/>
                  </a:lnTo>
                  <a:cubicBezTo>
                    <a:pt x="80784" y="48805"/>
                    <a:pt x="81669" y="47477"/>
                    <a:pt x="83440" y="46592"/>
                  </a:cubicBezTo>
                  <a:lnTo>
                    <a:pt x="86539" y="45264"/>
                  </a:lnTo>
                  <a:cubicBezTo>
                    <a:pt x="88309" y="44379"/>
                    <a:pt x="89638" y="42165"/>
                    <a:pt x="88752" y="39952"/>
                  </a:cubicBezTo>
                  <a:lnTo>
                    <a:pt x="85653" y="31984"/>
                  </a:lnTo>
                  <a:close/>
                </a:path>
              </a:pathLst>
            </a:custGeom>
            <a:solidFill>
              <a:srgbClr val="002060"/>
            </a:solidFill>
            <a:ln w="4366" cap="flat">
              <a:noFill/>
              <a:prstDash val="solid"/>
              <a:miter/>
            </a:ln>
          </p:spPr>
          <p:txBody>
            <a:bodyPr rtlCol="0" anchor="ctr"/>
            <a:lstStyle/>
            <a:p>
              <a:endParaRPr lang="en-AU"/>
            </a:p>
          </p:txBody>
        </p:sp>
        <p:sp>
          <p:nvSpPr>
            <p:cNvPr id="39" name="Freeform: Shape 38">
              <a:extLst>
                <a:ext uri="{FF2B5EF4-FFF2-40B4-BE49-F238E27FC236}">
                  <a16:creationId xmlns:a16="http://schemas.microsoft.com/office/drawing/2014/main" id="{6BA6FEAB-B7C5-E017-CEC5-E2D8ABA93B95}"/>
                </a:ext>
              </a:extLst>
            </p:cNvPr>
            <p:cNvSpPr/>
            <p:nvPr/>
          </p:nvSpPr>
          <p:spPr>
            <a:xfrm>
              <a:off x="673441" y="6462981"/>
              <a:ext cx="35414" cy="20805"/>
            </a:xfrm>
            <a:custGeom>
              <a:avLst/>
              <a:gdLst>
                <a:gd name="connsiteX0" fmla="*/ 0 w 35414"/>
                <a:gd name="connsiteY0" fmla="*/ 4427 h 20805"/>
                <a:gd name="connsiteX1" fmla="*/ 11067 w 35414"/>
                <a:gd name="connsiteY1" fmla="*/ 19035 h 20805"/>
                <a:gd name="connsiteX2" fmla="*/ 16379 w 35414"/>
                <a:gd name="connsiteY2" fmla="*/ 20363 h 20805"/>
                <a:gd name="connsiteX3" fmla="*/ 22134 w 35414"/>
                <a:gd name="connsiteY3" fmla="*/ 17707 h 20805"/>
                <a:gd name="connsiteX4" fmla="*/ 29660 w 35414"/>
                <a:gd name="connsiteY4" fmla="*/ 20363 h 20805"/>
                <a:gd name="connsiteX5" fmla="*/ 35414 w 35414"/>
                <a:gd name="connsiteY5" fmla="*/ 16379 h 20805"/>
                <a:gd name="connsiteX6" fmla="*/ 35414 w 35414"/>
                <a:gd name="connsiteY6" fmla="*/ 16379 h 20805"/>
                <a:gd name="connsiteX7" fmla="*/ 33201 w 35414"/>
                <a:gd name="connsiteY7" fmla="*/ 12395 h 20805"/>
                <a:gd name="connsiteX8" fmla="*/ 14166 w 35414"/>
                <a:gd name="connsiteY8" fmla="*/ 885 h 20805"/>
                <a:gd name="connsiteX9" fmla="*/ 11952 w 35414"/>
                <a:gd name="connsiteY9" fmla="*/ 0 h 20805"/>
                <a:gd name="connsiteX10" fmla="*/ 0 w 35414"/>
                <a:gd name="connsiteY10" fmla="*/ 0 h 20805"/>
                <a:gd name="connsiteX11" fmla="*/ 0 w 35414"/>
                <a:gd name="connsiteY11" fmla="*/ 4427 h 2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414" h="20805">
                  <a:moveTo>
                    <a:pt x="0" y="4427"/>
                  </a:moveTo>
                  <a:lnTo>
                    <a:pt x="11067" y="19035"/>
                  </a:lnTo>
                  <a:cubicBezTo>
                    <a:pt x="12395" y="20806"/>
                    <a:pt x="14608" y="21249"/>
                    <a:pt x="16379" y="20363"/>
                  </a:cubicBezTo>
                  <a:lnTo>
                    <a:pt x="22134" y="17707"/>
                  </a:lnTo>
                  <a:lnTo>
                    <a:pt x="29660" y="20363"/>
                  </a:lnTo>
                  <a:cubicBezTo>
                    <a:pt x="32316" y="21249"/>
                    <a:pt x="35414" y="19035"/>
                    <a:pt x="35414" y="16379"/>
                  </a:cubicBezTo>
                  <a:lnTo>
                    <a:pt x="35414" y="16379"/>
                  </a:lnTo>
                  <a:cubicBezTo>
                    <a:pt x="35414" y="14608"/>
                    <a:pt x="34529" y="13280"/>
                    <a:pt x="33201" y="12395"/>
                  </a:cubicBezTo>
                  <a:lnTo>
                    <a:pt x="14166" y="885"/>
                  </a:lnTo>
                  <a:cubicBezTo>
                    <a:pt x="13723" y="0"/>
                    <a:pt x="12838" y="0"/>
                    <a:pt x="11952" y="0"/>
                  </a:cubicBezTo>
                  <a:lnTo>
                    <a:pt x="0" y="0"/>
                  </a:lnTo>
                  <a:lnTo>
                    <a:pt x="0" y="4427"/>
                  </a:lnTo>
                  <a:close/>
                </a:path>
              </a:pathLst>
            </a:custGeom>
            <a:solidFill>
              <a:srgbClr val="002060"/>
            </a:solidFill>
            <a:ln w="4366" cap="flat">
              <a:noFill/>
              <a:prstDash val="solid"/>
              <a:miter/>
            </a:ln>
          </p:spPr>
          <p:txBody>
            <a:bodyPr rtlCol="0" anchor="ctr"/>
            <a:lstStyle/>
            <a:p>
              <a:endParaRPr lang="en-AU"/>
            </a:p>
          </p:txBody>
        </p:sp>
        <p:sp>
          <p:nvSpPr>
            <p:cNvPr id="40" name="Freeform: Shape 39">
              <a:extLst>
                <a:ext uri="{FF2B5EF4-FFF2-40B4-BE49-F238E27FC236}">
                  <a16:creationId xmlns:a16="http://schemas.microsoft.com/office/drawing/2014/main" id="{CBE9543F-C882-5402-6C30-1FDB99F64CB3}"/>
                </a:ext>
              </a:extLst>
            </p:cNvPr>
            <p:cNvSpPr/>
            <p:nvPr/>
          </p:nvSpPr>
          <p:spPr>
            <a:xfrm>
              <a:off x="624330" y="6455982"/>
              <a:ext cx="17846" cy="18339"/>
            </a:xfrm>
            <a:custGeom>
              <a:avLst/>
              <a:gdLst>
                <a:gd name="connsiteX0" fmla="*/ 15024 w 17846"/>
                <a:gd name="connsiteY0" fmla="*/ 14968 h 18339"/>
                <a:gd name="connsiteX1" fmla="*/ 17680 w 17846"/>
                <a:gd name="connsiteY1" fmla="*/ 5229 h 18339"/>
                <a:gd name="connsiteX2" fmla="*/ 16352 w 17846"/>
                <a:gd name="connsiteY2" fmla="*/ 1245 h 18339"/>
                <a:gd name="connsiteX3" fmla="*/ 10598 w 17846"/>
                <a:gd name="connsiteY3" fmla="*/ 802 h 18339"/>
                <a:gd name="connsiteX4" fmla="*/ 1744 w 17846"/>
                <a:gd name="connsiteY4" fmla="*/ 7442 h 18339"/>
                <a:gd name="connsiteX5" fmla="*/ 2629 w 17846"/>
                <a:gd name="connsiteY5" fmla="*/ 14968 h 18339"/>
                <a:gd name="connsiteX6" fmla="*/ 8827 w 17846"/>
                <a:gd name="connsiteY6" fmla="*/ 18066 h 18339"/>
                <a:gd name="connsiteX7" fmla="*/ 15024 w 17846"/>
                <a:gd name="connsiteY7" fmla="*/ 14968 h 18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46" h="18339">
                  <a:moveTo>
                    <a:pt x="15024" y="14968"/>
                  </a:moveTo>
                  <a:lnTo>
                    <a:pt x="17680" y="5229"/>
                  </a:lnTo>
                  <a:cubicBezTo>
                    <a:pt x="18123" y="3901"/>
                    <a:pt x="17680" y="2130"/>
                    <a:pt x="16352" y="1245"/>
                  </a:cubicBezTo>
                  <a:cubicBezTo>
                    <a:pt x="15024" y="-83"/>
                    <a:pt x="12368" y="-526"/>
                    <a:pt x="10598" y="802"/>
                  </a:cubicBezTo>
                  <a:lnTo>
                    <a:pt x="1744" y="7442"/>
                  </a:lnTo>
                  <a:cubicBezTo>
                    <a:pt x="-912" y="9213"/>
                    <a:pt x="-469" y="13640"/>
                    <a:pt x="2629" y="14968"/>
                  </a:cubicBezTo>
                  <a:lnTo>
                    <a:pt x="8827" y="18066"/>
                  </a:lnTo>
                  <a:cubicBezTo>
                    <a:pt x="11483" y="18952"/>
                    <a:pt x="14139" y="17624"/>
                    <a:pt x="15024" y="14968"/>
                  </a:cubicBezTo>
                  <a:close/>
                </a:path>
              </a:pathLst>
            </a:custGeom>
            <a:solidFill>
              <a:srgbClr val="002060"/>
            </a:solidFill>
            <a:ln w="4366" cap="flat">
              <a:noFill/>
              <a:prstDash val="solid"/>
              <a:miter/>
            </a:ln>
          </p:spPr>
          <p:txBody>
            <a:bodyPr rtlCol="0" anchor="ctr"/>
            <a:lstStyle/>
            <a:p>
              <a:endParaRPr lang="en-AU"/>
            </a:p>
          </p:txBody>
        </p:sp>
        <p:sp>
          <p:nvSpPr>
            <p:cNvPr id="41" name="Freeform: Shape 40">
              <a:extLst>
                <a:ext uri="{FF2B5EF4-FFF2-40B4-BE49-F238E27FC236}">
                  <a16:creationId xmlns:a16="http://schemas.microsoft.com/office/drawing/2014/main" id="{A4502D02-73F7-739D-CAA9-D1CBDECC5BA5}"/>
                </a:ext>
              </a:extLst>
            </p:cNvPr>
            <p:cNvSpPr/>
            <p:nvPr/>
          </p:nvSpPr>
          <p:spPr>
            <a:xfrm>
              <a:off x="589331" y="6459966"/>
              <a:ext cx="44267" cy="28864"/>
            </a:xfrm>
            <a:custGeom>
              <a:avLst/>
              <a:gdLst>
                <a:gd name="connsiteX0" fmla="*/ 7526 w 44267"/>
                <a:gd name="connsiteY0" fmla="*/ 802 h 28864"/>
                <a:gd name="connsiteX1" fmla="*/ 1771 w 44267"/>
                <a:gd name="connsiteY1" fmla="*/ 1245 h 28864"/>
                <a:gd name="connsiteX2" fmla="*/ 0 w 44267"/>
                <a:gd name="connsiteY2" fmla="*/ 3015 h 28864"/>
                <a:gd name="connsiteX3" fmla="*/ 26118 w 44267"/>
                <a:gd name="connsiteY3" fmla="*/ 24707 h 28864"/>
                <a:gd name="connsiteX4" fmla="*/ 27446 w 44267"/>
                <a:gd name="connsiteY4" fmla="*/ 25592 h 28864"/>
                <a:gd name="connsiteX5" fmla="*/ 37185 w 44267"/>
                <a:gd name="connsiteY5" fmla="*/ 28691 h 28864"/>
                <a:gd name="connsiteX6" fmla="*/ 41612 w 44267"/>
                <a:gd name="connsiteY6" fmla="*/ 27805 h 28864"/>
                <a:gd name="connsiteX7" fmla="*/ 44268 w 44267"/>
                <a:gd name="connsiteY7" fmla="*/ 25149 h 28864"/>
                <a:gd name="connsiteX8" fmla="*/ 7526 w 44267"/>
                <a:gd name="connsiteY8" fmla="*/ 802 h 28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67" h="28864">
                  <a:moveTo>
                    <a:pt x="7526" y="802"/>
                  </a:moveTo>
                  <a:cubicBezTo>
                    <a:pt x="5755" y="-526"/>
                    <a:pt x="3541" y="-83"/>
                    <a:pt x="1771" y="1245"/>
                  </a:cubicBezTo>
                  <a:lnTo>
                    <a:pt x="0" y="3015"/>
                  </a:lnTo>
                  <a:lnTo>
                    <a:pt x="26118" y="24707"/>
                  </a:lnTo>
                  <a:cubicBezTo>
                    <a:pt x="26561" y="25149"/>
                    <a:pt x="27003" y="25149"/>
                    <a:pt x="27446" y="25592"/>
                  </a:cubicBezTo>
                  <a:lnTo>
                    <a:pt x="37185" y="28691"/>
                  </a:lnTo>
                  <a:cubicBezTo>
                    <a:pt x="38956" y="29133"/>
                    <a:pt x="40726" y="28691"/>
                    <a:pt x="41612" y="27805"/>
                  </a:cubicBezTo>
                  <a:lnTo>
                    <a:pt x="44268" y="25149"/>
                  </a:lnTo>
                  <a:cubicBezTo>
                    <a:pt x="25675" y="19837"/>
                    <a:pt x="7526" y="802"/>
                    <a:pt x="7526" y="802"/>
                  </a:cubicBezTo>
                  <a:close/>
                </a:path>
              </a:pathLst>
            </a:custGeom>
            <a:solidFill>
              <a:srgbClr val="002060"/>
            </a:solidFill>
            <a:ln w="4366" cap="flat">
              <a:noFill/>
              <a:prstDash val="solid"/>
              <a:miter/>
            </a:ln>
          </p:spPr>
          <p:txBody>
            <a:bodyPr rtlCol="0" anchor="ctr"/>
            <a:lstStyle/>
            <a:p>
              <a:endParaRPr lang="en-AU"/>
            </a:p>
          </p:txBody>
        </p:sp>
        <p:sp>
          <p:nvSpPr>
            <p:cNvPr id="42" name="Freeform: Shape 41">
              <a:extLst>
                <a:ext uri="{FF2B5EF4-FFF2-40B4-BE49-F238E27FC236}">
                  <a16:creationId xmlns:a16="http://schemas.microsoft.com/office/drawing/2014/main" id="{C052DE04-2E91-5D52-4E77-D1F6E1DD2B6B}"/>
                </a:ext>
              </a:extLst>
            </p:cNvPr>
            <p:cNvSpPr/>
            <p:nvPr/>
          </p:nvSpPr>
          <p:spPr>
            <a:xfrm>
              <a:off x="655593" y="6360501"/>
              <a:ext cx="27267" cy="31767"/>
            </a:xfrm>
            <a:custGeom>
              <a:avLst/>
              <a:gdLst>
                <a:gd name="connsiteX0" fmla="*/ 4567 w 27267"/>
                <a:gd name="connsiteY0" fmla="*/ 31652 h 31767"/>
                <a:gd name="connsiteX1" fmla="*/ 26701 w 27267"/>
                <a:gd name="connsiteY1" fmla="*/ 664 h 31767"/>
                <a:gd name="connsiteX2" fmla="*/ 22274 w 27267"/>
                <a:gd name="connsiteY2" fmla="*/ 664 h 31767"/>
                <a:gd name="connsiteX3" fmla="*/ 140 w 27267"/>
                <a:gd name="connsiteY3" fmla="*/ 27225 h 31767"/>
                <a:gd name="connsiteX4" fmla="*/ 4567 w 27267"/>
                <a:gd name="connsiteY4" fmla="*/ 31652 h 31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67" h="31767">
                  <a:moveTo>
                    <a:pt x="4567" y="31652"/>
                  </a:moveTo>
                  <a:cubicBezTo>
                    <a:pt x="16519" y="23683"/>
                    <a:pt x="30242" y="14387"/>
                    <a:pt x="26701" y="664"/>
                  </a:cubicBezTo>
                  <a:cubicBezTo>
                    <a:pt x="26258" y="-221"/>
                    <a:pt x="22716" y="-221"/>
                    <a:pt x="22274" y="664"/>
                  </a:cubicBezTo>
                  <a:cubicBezTo>
                    <a:pt x="20503" y="8632"/>
                    <a:pt x="18732" y="15272"/>
                    <a:pt x="140" y="27225"/>
                  </a:cubicBezTo>
                  <a:cubicBezTo>
                    <a:pt x="-746" y="28110"/>
                    <a:pt x="2796" y="32537"/>
                    <a:pt x="4567" y="31652"/>
                  </a:cubicBezTo>
                  <a:close/>
                </a:path>
              </a:pathLst>
            </a:custGeom>
            <a:solidFill>
              <a:srgbClr val="002060"/>
            </a:solidFill>
            <a:ln w="4366" cap="flat">
              <a:noFill/>
              <a:prstDash val="solid"/>
              <a:miter/>
            </a:ln>
          </p:spPr>
          <p:txBody>
            <a:bodyPr rtlCol="0" anchor="ctr"/>
            <a:lstStyle/>
            <a:p>
              <a:endParaRPr lang="en-AU"/>
            </a:p>
          </p:txBody>
        </p:sp>
      </p:grpSp>
      <p:grpSp>
        <p:nvGrpSpPr>
          <p:cNvPr id="47" name="Group 46">
            <a:extLst>
              <a:ext uri="{FF2B5EF4-FFF2-40B4-BE49-F238E27FC236}">
                <a16:creationId xmlns:a16="http://schemas.microsoft.com/office/drawing/2014/main" id="{7EC0BEBA-475B-FA9C-F22E-9B8124F928A4}"/>
              </a:ext>
            </a:extLst>
          </p:cNvPr>
          <p:cNvGrpSpPr/>
          <p:nvPr/>
        </p:nvGrpSpPr>
        <p:grpSpPr>
          <a:xfrm>
            <a:off x="2799816" y="2437182"/>
            <a:ext cx="195321" cy="418602"/>
            <a:chOff x="573099" y="5345300"/>
            <a:chExt cx="229315" cy="418602"/>
          </a:xfrm>
        </p:grpSpPr>
        <p:sp>
          <p:nvSpPr>
            <p:cNvPr id="45" name="Freeform: Shape 44">
              <a:extLst>
                <a:ext uri="{FF2B5EF4-FFF2-40B4-BE49-F238E27FC236}">
                  <a16:creationId xmlns:a16="http://schemas.microsoft.com/office/drawing/2014/main" id="{BB0F8A45-B524-4DCE-05E9-557563DB9739}"/>
                </a:ext>
              </a:extLst>
            </p:cNvPr>
            <p:cNvSpPr/>
            <p:nvPr/>
          </p:nvSpPr>
          <p:spPr>
            <a:xfrm>
              <a:off x="573099" y="5345300"/>
              <a:ext cx="154170" cy="146393"/>
            </a:xfrm>
            <a:custGeom>
              <a:avLst/>
              <a:gdLst>
                <a:gd name="connsiteX0" fmla="*/ 77049 w 154170"/>
                <a:gd name="connsiteY0" fmla="*/ 0 h 146393"/>
                <a:gd name="connsiteX1" fmla="*/ 0 w 154170"/>
                <a:gd name="connsiteY1" fmla="*/ 77049 h 146393"/>
                <a:gd name="connsiteX2" fmla="*/ 43057 w 154170"/>
                <a:gd name="connsiteY2" fmla="*/ 146393 h 146393"/>
                <a:gd name="connsiteX3" fmla="*/ 43057 w 154170"/>
                <a:gd name="connsiteY3" fmla="*/ 130983 h 146393"/>
                <a:gd name="connsiteX4" fmla="*/ 23568 w 154170"/>
                <a:gd name="connsiteY4" fmla="*/ 43510 h 146393"/>
                <a:gd name="connsiteX5" fmla="*/ 111041 w 154170"/>
                <a:gd name="connsiteY5" fmla="*/ 23568 h 146393"/>
                <a:gd name="connsiteX6" fmla="*/ 130530 w 154170"/>
                <a:gd name="connsiteY6" fmla="*/ 111041 h 146393"/>
                <a:gd name="connsiteX7" fmla="*/ 111041 w 154170"/>
                <a:gd name="connsiteY7" fmla="*/ 130530 h 146393"/>
                <a:gd name="connsiteX8" fmla="*/ 111041 w 154170"/>
                <a:gd name="connsiteY8" fmla="*/ 145940 h 146393"/>
                <a:gd name="connsiteX9" fmla="*/ 146393 w 154170"/>
                <a:gd name="connsiteY9" fmla="*/ 43057 h 146393"/>
                <a:gd name="connsiteX10" fmla="*/ 77049 w 154170"/>
                <a:gd name="connsiteY10" fmla="*/ 0 h 14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170" h="146393">
                  <a:moveTo>
                    <a:pt x="77049" y="0"/>
                  </a:moveTo>
                  <a:cubicBezTo>
                    <a:pt x="34445" y="0"/>
                    <a:pt x="0" y="34445"/>
                    <a:pt x="0" y="77049"/>
                  </a:cubicBezTo>
                  <a:cubicBezTo>
                    <a:pt x="0" y="106509"/>
                    <a:pt x="16769" y="133249"/>
                    <a:pt x="43057" y="146393"/>
                  </a:cubicBezTo>
                  <a:lnTo>
                    <a:pt x="43057" y="130983"/>
                  </a:lnTo>
                  <a:cubicBezTo>
                    <a:pt x="13597" y="112401"/>
                    <a:pt x="4532" y="72970"/>
                    <a:pt x="23568" y="43510"/>
                  </a:cubicBezTo>
                  <a:cubicBezTo>
                    <a:pt x="42604" y="14050"/>
                    <a:pt x="81128" y="4532"/>
                    <a:pt x="111041" y="23568"/>
                  </a:cubicBezTo>
                  <a:cubicBezTo>
                    <a:pt x="140954" y="42604"/>
                    <a:pt x="149566" y="81581"/>
                    <a:pt x="130530" y="111041"/>
                  </a:cubicBezTo>
                  <a:cubicBezTo>
                    <a:pt x="125544" y="118746"/>
                    <a:pt x="118746" y="125544"/>
                    <a:pt x="111041" y="130530"/>
                  </a:cubicBezTo>
                  <a:lnTo>
                    <a:pt x="111041" y="145940"/>
                  </a:lnTo>
                  <a:cubicBezTo>
                    <a:pt x="149112" y="127357"/>
                    <a:pt x="164975" y="81128"/>
                    <a:pt x="146393" y="43057"/>
                  </a:cubicBezTo>
                  <a:cubicBezTo>
                    <a:pt x="133249" y="16769"/>
                    <a:pt x="106056" y="0"/>
                    <a:pt x="77049" y="0"/>
                  </a:cubicBezTo>
                  <a:close/>
                </a:path>
              </a:pathLst>
            </a:custGeom>
            <a:solidFill>
              <a:srgbClr val="002060"/>
            </a:solidFill>
            <a:ln w="4465" cap="flat">
              <a:noFill/>
              <a:prstDash val="solid"/>
              <a:miter/>
            </a:ln>
          </p:spPr>
          <p:txBody>
            <a:bodyPr rtlCol="0" anchor="ctr"/>
            <a:lstStyle/>
            <a:p>
              <a:endParaRPr lang="en-AU"/>
            </a:p>
          </p:txBody>
        </p:sp>
        <p:sp>
          <p:nvSpPr>
            <p:cNvPr id="46" name="Freeform: Shape 45">
              <a:extLst>
                <a:ext uri="{FF2B5EF4-FFF2-40B4-BE49-F238E27FC236}">
                  <a16:creationId xmlns:a16="http://schemas.microsoft.com/office/drawing/2014/main" id="{D6C73F33-9DCA-FAAE-164B-B0B702A4BC3D}"/>
                </a:ext>
              </a:extLst>
            </p:cNvPr>
            <p:cNvSpPr/>
            <p:nvPr/>
          </p:nvSpPr>
          <p:spPr>
            <a:xfrm>
              <a:off x="573099" y="5424434"/>
              <a:ext cx="229315" cy="339468"/>
            </a:xfrm>
            <a:custGeom>
              <a:avLst/>
              <a:gdLst>
                <a:gd name="connsiteX0" fmla="*/ 57542 w 229315"/>
                <a:gd name="connsiteY0" fmla="*/ 20395 h 339468"/>
                <a:gd name="connsiteX1" fmla="*/ 57542 w 229315"/>
                <a:gd name="connsiteY1" fmla="*/ 218456 h 339468"/>
                <a:gd name="connsiteX2" fmla="*/ 57542 w 229315"/>
                <a:gd name="connsiteY2" fmla="*/ 218456 h 339468"/>
                <a:gd name="connsiteX3" fmla="*/ 40319 w 229315"/>
                <a:gd name="connsiteY3" fmla="*/ 142767 h 339468"/>
                <a:gd name="connsiteX4" fmla="*/ 15845 w 229315"/>
                <a:gd name="connsiteY4" fmla="*/ 127357 h 339468"/>
                <a:gd name="connsiteX5" fmla="*/ 435 w 229315"/>
                <a:gd name="connsiteY5" fmla="*/ 151379 h 339468"/>
                <a:gd name="connsiteX6" fmla="*/ 24910 w 229315"/>
                <a:gd name="connsiteY6" fmla="*/ 261966 h 339468"/>
                <a:gd name="connsiteX7" fmla="*/ 32614 w 229315"/>
                <a:gd name="connsiteY7" fmla="*/ 273750 h 339468"/>
                <a:gd name="connsiteX8" fmla="*/ 77937 w 229315"/>
                <a:gd name="connsiteY8" fmla="*/ 308649 h 339468"/>
                <a:gd name="connsiteX9" fmla="*/ 77937 w 229315"/>
                <a:gd name="connsiteY9" fmla="*/ 339469 h 339468"/>
                <a:gd name="connsiteX10" fmla="*/ 196683 w 229315"/>
                <a:gd name="connsiteY10" fmla="*/ 339469 h 339468"/>
                <a:gd name="connsiteX11" fmla="*/ 196683 w 229315"/>
                <a:gd name="connsiteY11" fmla="*/ 319527 h 339468"/>
                <a:gd name="connsiteX12" fmla="*/ 229316 w 229315"/>
                <a:gd name="connsiteY12" fmla="*/ 233413 h 339468"/>
                <a:gd name="connsiteX13" fmla="*/ 229316 w 229315"/>
                <a:gd name="connsiteY13" fmla="*/ 159537 h 339468"/>
                <a:gd name="connsiteX14" fmla="*/ 204842 w 229315"/>
                <a:gd name="connsiteY14" fmla="*/ 135062 h 339468"/>
                <a:gd name="connsiteX15" fmla="*/ 188072 w 229315"/>
                <a:gd name="connsiteY15" fmla="*/ 141408 h 339468"/>
                <a:gd name="connsiteX16" fmla="*/ 188072 w 229315"/>
                <a:gd name="connsiteY16" fmla="*/ 139141 h 339468"/>
                <a:gd name="connsiteX17" fmla="*/ 163598 w 229315"/>
                <a:gd name="connsiteY17" fmla="*/ 114667 h 339468"/>
                <a:gd name="connsiteX18" fmla="*/ 146375 w 229315"/>
                <a:gd name="connsiteY18" fmla="*/ 121465 h 339468"/>
                <a:gd name="connsiteX19" fmla="*/ 116915 w 229315"/>
                <a:gd name="connsiteY19" fmla="*/ 102883 h 339468"/>
                <a:gd name="connsiteX20" fmla="*/ 97879 w 229315"/>
                <a:gd name="connsiteY20" fmla="*/ 126451 h 339468"/>
                <a:gd name="connsiteX21" fmla="*/ 97426 w 229315"/>
                <a:gd name="connsiteY21" fmla="*/ 126451 h 339468"/>
                <a:gd name="connsiteX22" fmla="*/ 97426 w 229315"/>
                <a:gd name="connsiteY22" fmla="*/ 20395 h 339468"/>
                <a:gd name="connsiteX23" fmla="*/ 77031 w 229315"/>
                <a:gd name="connsiteY23" fmla="*/ 0 h 339468"/>
                <a:gd name="connsiteX24" fmla="*/ 57542 w 229315"/>
                <a:gd name="connsiteY24" fmla="*/ 20395 h 33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9315" h="339468">
                  <a:moveTo>
                    <a:pt x="57542" y="20395"/>
                  </a:moveTo>
                  <a:lnTo>
                    <a:pt x="57542" y="218456"/>
                  </a:lnTo>
                  <a:lnTo>
                    <a:pt x="57542" y="218456"/>
                  </a:lnTo>
                  <a:lnTo>
                    <a:pt x="40319" y="142767"/>
                  </a:lnTo>
                  <a:cubicBezTo>
                    <a:pt x="37600" y="131890"/>
                    <a:pt x="26722" y="125091"/>
                    <a:pt x="15845" y="127357"/>
                  </a:cubicBezTo>
                  <a:cubicBezTo>
                    <a:pt x="4967" y="130077"/>
                    <a:pt x="-1831" y="140501"/>
                    <a:pt x="435" y="151379"/>
                  </a:cubicBezTo>
                  <a:lnTo>
                    <a:pt x="24910" y="261966"/>
                  </a:lnTo>
                  <a:cubicBezTo>
                    <a:pt x="25816" y="266499"/>
                    <a:pt x="28535" y="271031"/>
                    <a:pt x="32614" y="273750"/>
                  </a:cubicBezTo>
                  <a:lnTo>
                    <a:pt x="77937" y="308649"/>
                  </a:lnTo>
                  <a:lnTo>
                    <a:pt x="77937" y="339469"/>
                  </a:lnTo>
                  <a:lnTo>
                    <a:pt x="196683" y="339469"/>
                  </a:lnTo>
                  <a:lnTo>
                    <a:pt x="196683" y="319527"/>
                  </a:lnTo>
                  <a:cubicBezTo>
                    <a:pt x="196683" y="290520"/>
                    <a:pt x="229316" y="288254"/>
                    <a:pt x="229316" y="233413"/>
                  </a:cubicBezTo>
                  <a:lnTo>
                    <a:pt x="229316" y="159537"/>
                  </a:lnTo>
                  <a:cubicBezTo>
                    <a:pt x="229316" y="145940"/>
                    <a:pt x="218438" y="135062"/>
                    <a:pt x="204842" y="135062"/>
                  </a:cubicBezTo>
                  <a:cubicBezTo>
                    <a:pt x="198496" y="135062"/>
                    <a:pt x="192604" y="137328"/>
                    <a:pt x="188072" y="141408"/>
                  </a:cubicBezTo>
                  <a:cubicBezTo>
                    <a:pt x="188072" y="140501"/>
                    <a:pt x="188072" y="140048"/>
                    <a:pt x="188072" y="139141"/>
                  </a:cubicBezTo>
                  <a:cubicBezTo>
                    <a:pt x="188072" y="125544"/>
                    <a:pt x="177195" y="114667"/>
                    <a:pt x="163598" y="114667"/>
                  </a:cubicBezTo>
                  <a:cubicBezTo>
                    <a:pt x="157252" y="114667"/>
                    <a:pt x="150907" y="116933"/>
                    <a:pt x="146375" y="121465"/>
                  </a:cubicBezTo>
                  <a:cubicBezTo>
                    <a:pt x="143202" y="108322"/>
                    <a:pt x="130059" y="99710"/>
                    <a:pt x="116915" y="102883"/>
                  </a:cubicBezTo>
                  <a:cubicBezTo>
                    <a:pt x="105584" y="105602"/>
                    <a:pt x="97879" y="115120"/>
                    <a:pt x="97879" y="126451"/>
                  </a:cubicBezTo>
                  <a:lnTo>
                    <a:pt x="97426" y="126451"/>
                  </a:lnTo>
                  <a:lnTo>
                    <a:pt x="97426" y="20395"/>
                  </a:lnTo>
                  <a:cubicBezTo>
                    <a:pt x="97426" y="9065"/>
                    <a:pt x="88362" y="0"/>
                    <a:pt x="77031" y="0"/>
                  </a:cubicBezTo>
                  <a:cubicBezTo>
                    <a:pt x="66607" y="0"/>
                    <a:pt x="57542" y="9065"/>
                    <a:pt x="57542" y="20395"/>
                  </a:cubicBezTo>
                  <a:close/>
                </a:path>
              </a:pathLst>
            </a:custGeom>
            <a:solidFill>
              <a:srgbClr val="002060"/>
            </a:solidFill>
            <a:ln w="4465" cap="flat">
              <a:noFill/>
              <a:prstDash val="solid"/>
              <a:miter/>
            </a:ln>
          </p:spPr>
          <p:txBody>
            <a:bodyPr rtlCol="0" anchor="ctr"/>
            <a:lstStyle/>
            <a:p>
              <a:endParaRPr lang="en-AU"/>
            </a:p>
          </p:txBody>
        </p:sp>
      </p:grpSp>
      <p:sp>
        <p:nvSpPr>
          <p:cNvPr id="3" name="Graphic 2" descr="Artificial Intelligence with solid fill">
            <a:extLst>
              <a:ext uri="{FF2B5EF4-FFF2-40B4-BE49-F238E27FC236}">
                <a16:creationId xmlns:a16="http://schemas.microsoft.com/office/drawing/2014/main" id="{B9162348-F2FD-CED4-83F9-B11B3B851FA9}"/>
              </a:ext>
            </a:extLst>
          </p:cNvPr>
          <p:cNvSpPr/>
          <p:nvPr/>
        </p:nvSpPr>
        <p:spPr>
          <a:xfrm>
            <a:off x="2760720" y="1378190"/>
            <a:ext cx="229968" cy="320054"/>
          </a:xfrm>
          <a:custGeom>
            <a:avLst/>
            <a:gdLst>
              <a:gd name="connsiteX0" fmla="*/ 265984 w 269993"/>
              <a:gd name="connsiteY0" fmla="*/ 173168 h 320054"/>
              <a:gd name="connsiteX1" fmla="*/ 238591 w 269993"/>
              <a:gd name="connsiteY1" fmla="*/ 125529 h 320054"/>
              <a:gd name="connsiteX2" fmla="*/ 238591 w 269993"/>
              <a:gd name="connsiteY2" fmla="*/ 123544 h 320054"/>
              <a:gd name="connsiteX3" fmla="*/ 123464 w 269993"/>
              <a:gd name="connsiteY3" fmla="*/ 80 h 320054"/>
              <a:gd name="connsiteX4" fmla="*/ 0 w 269993"/>
              <a:gd name="connsiteY4" fmla="*/ 114810 h 320054"/>
              <a:gd name="connsiteX5" fmla="*/ 0 w 269993"/>
              <a:gd name="connsiteY5" fmla="*/ 123544 h 320054"/>
              <a:gd name="connsiteX6" fmla="*/ 46845 w 269993"/>
              <a:gd name="connsiteY6" fmla="*/ 219616 h 320054"/>
              <a:gd name="connsiteX7" fmla="*/ 46845 w 269993"/>
              <a:gd name="connsiteY7" fmla="*/ 320054 h 320054"/>
              <a:gd name="connsiteX8" fmla="*/ 172294 w 269993"/>
              <a:gd name="connsiteY8" fmla="*/ 320054 h 320054"/>
              <a:gd name="connsiteX9" fmla="*/ 172294 w 269993"/>
              <a:gd name="connsiteY9" fmla="*/ 272415 h 320054"/>
              <a:gd name="connsiteX10" fmla="*/ 191746 w 269993"/>
              <a:gd name="connsiteY10" fmla="*/ 272415 h 320054"/>
              <a:gd name="connsiteX11" fmla="*/ 238591 w 269993"/>
              <a:gd name="connsiteY11" fmla="*/ 225571 h 320054"/>
              <a:gd name="connsiteX12" fmla="*/ 238591 w 269993"/>
              <a:gd name="connsiteY12" fmla="*/ 224777 h 320054"/>
              <a:gd name="connsiteX13" fmla="*/ 238591 w 269993"/>
              <a:gd name="connsiteY13" fmla="*/ 200957 h 320054"/>
              <a:gd name="connsiteX14" fmla="*/ 256059 w 269993"/>
              <a:gd name="connsiteY14" fmla="*/ 200957 h 320054"/>
              <a:gd name="connsiteX15" fmla="*/ 265984 w 269993"/>
              <a:gd name="connsiteY15" fmla="*/ 173168 h 320054"/>
              <a:gd name="connsiteX16" fmla="*/ 17865 w 269993"/>
              <a:gd name="connsiteY16" fmla="*/ 83845 h 320054"/>
              <a:gd name="connsiteX17" fmla="*/ 39699 w 269993"/>
              <a:gd name="connsiteY17" fmla="*/ 83845 h 320054"/>
              <a:gd name="connsiteX18" fmla="*/ 39699 w 269993"/>
              <a:gd name="connsiteY18" fmla="*/ 67965 h 320054"/>
              <a:gd name="connsiteX19" fmla="*/ 37714 w 269993"/>
              <a:gd name="connsiteY19" fmla="*/ 54071 h 320054"/>
              <a:gd name="connsiteX20" fmla="*/ 51609 w 269993"/>
              <a:gd name="connsiteY20" fmla="*/ 52086 h 320054"/>
              <a:gd name="connsiteX21" fmla="*/ 53594 w 269993"/>
              <a:gd name="connsiteY21" fmla="*/ 65980 h 320054"/>
              <a:gd name="connsiteX22" fmla="*/ 51609 w 269993"/>
              <a:gd name="connsiteY22" fmla="*/ 67965 h 320054"/>
              <a:gd name="connsiteX23" fmla="*/ 51609 w 269993"/>
              <a:gd name="connsiteY23" fmla="*/ 83845 h 320054"/>
              <a:gd name="connsiteX24" fmla="*/ 67488 w 269993"/>
              <a:gd name="connsiteY24" fmla="*/ 83845 h 320054"/>
              <a:gd name="connsiteX25" fmla="*/ 67488 w 269993"/>
              <a:gd name="connsiteY25" fmla="*/ 111634 h 320054"/>
              <a:gd name="connsiteX26" fmla="*/ 69473 w 269993"/>
              <a:gd name="connsiteY26" fmla="*/ 125529 h 320054"/>
              <a:gd name="connsiteX27" fmla="*/ 55579 w 269993"/>
              <a:gd name="connsiteY27" fmla="*/ 127514 h 320054"/>
              <a:gd name="connsiteX28" fmla="*/ 53594 w 269993"/>
              <a:gd name="connsiteY28" fmla="*/ 113619 h 320054"/>
              <a:gd name="connsiteX29" fmla="*/ 55579 w 269993"/>
              <a:gd name="connsiteY29" fmla="*/ 111634 h 320054"/>
              <a:gd name="connsiteX30" fmla="*/ 55579 w 269993"/>
              <a:gd name="connsiteY30" fmla="*/ 95755 h 320054"/>
              <a:gd name="connsiteX31" fmla="*/ 14292 w 269993"/>
              <a:gd name="connsiteY31" fmla="*/ 95755 h 320054"/>
              <a:gd name="connsiteX32" fmla="*/ 17865 w 269993"/>
              <a:gd name="connsiteY32" fmla="*/ 83845 h 320054"/>
              <a:gd name="connsiteX33" fmla="*/ 128228 w 269993"/>
              <a:gd name="connsiteY33" fmla="*/ 150936 h 320054"/>
              <a:gd name="connsiteX34" fmla="*/ 118303 w 269993"/>
              <a:gd name="connsiteY34" fmla="*/ 141012 h 320054"/>
              <a:gd name="connsiteX35" fmla="*/ 118303 w 269993"/>
              <a:gd name="connsiteY35" fmla="*/ 139424 h 320054"/>
              <a:gd name="connsiteX36" fmla="*/ 107981 w 269993"/>
              <a:gd name="connsiteY36" fmla="*/ 129102 h 320054"/>
              <a:gd name="connsiteX37" fmla="*/ 91308 w 269993"/>
              <a:gd name="connsiteY37" fmla="*/ 145775 h 320054"/>
              <a:gd name="connsiteX38" fmla="*/ 91308 w 269993"/>
              <a:gd name="connsiteY38" fmla="*/ 175153 h 320054"/>
              <a:gd name="connsiteX39" fmla="*/ 93293 w 269993"/>
              <a:gd name="connsiteY39" fmla="*/ 189047 h 320054"/>
              <a:gd name="connsiteX40" fmla="*/ 79398 w 269993"/>
              <a:gd name="connsiteY40" fmla="*/ 191032 h 320054"/>
              <a:gd name="connsiteX41" fmla="*/ 77413 w 269993"/>
              <a:gd name="connsiteY41" fmla="*/ 177138 h 320054"/>
              <a:gd name="connsiteX42" fmla="*/ 79398 w 269993"/>
              <a:gd name="connsiteY42" fmla="*/ 175153 h 320054"/>
              <a:gd name="connsiteX43" fmla="*/ 79398 w 269993"/>
              <a:gd name="connsiteY43" fmla="*/ 171183 h 320054"/>
              <a:gd name="connsiteX44" fmla="*/ 52800 w 269993"/>
              <a:gd name="connsiteY44" fmla="*/ 171183 h 320054"/>
              <a:gd name="connsiteX45" fmla="*/ 34141 w 269993"/>
              <a:gd name="connsiteY45" fmla="*/ 149348 h 320054"/>
              <a:gd name="connsiteX46" fmla="*/ 23422 w 269993"/>
              <a:gd name="connsiteY46" fmla="*/ 140218 h 320054"/>
              <a:gd name="connsiteX47" fmla="*/ 32553 w 269993"/>
              <a:gd name="connsiteY47" fmla="*/ 129499 h 320054"/>
              <a:gd name="connsiteX48" fmla="*/ 43272 w 269993"/>
              <a:gd name="connsiteY48" fmla="*/ 138630 h 320054"/>
              <a:gd name="connsiteX49" fmla="*/ 43272 w 269993"/>
              <a:gd name="connsiteY49" fmla="*/ 141409 h 320054"/>
              <a:gd name="connsiteX50" fmla="*/ 58358 w 269993"/>
              <a:gd name="connsiteY50" fmla="*/ 159273 h 320054"/>
              <a:gd name="connsiteX51" fmla="*/ 79398 w 269993"/>
              <a:gd name="connsiteY51" fmla="*/ 159273 h 320054"/>
              <a:gd name="connsiteX52" fmla="*/ 79398 w 269993"/>
              <a:gd name="connsiteY52" fmla="*/ 141012 h 320054"/>
              <a:gd name="connsiteX53" fmla="*/ 99645 w 269993"/>
              <a:gd name="connsiteY53" fmla="*/ 120765 h 320054"/>
              <a:gd name="connsiteX54" fmla="*/ 87338 w 269993"/>
              <a:gd name="connsiteY54" fmla="*/ 108061 h 320054"/>
              <a:gd name="connsiteX55" fmla="*/ 87338 w 269993"/>
              <a:gd name="connsiteY55" fmla="*/ 36206 h 320054"/>
              <a:gd name="connsiteX56" fmla="*/ 85353 w 269993"/>
              <a:gd name="connsiteY56" fmla="*/ 22311 h 320054"/>
              <a:gd name="connsiteX57" fmla="*/ 99248 w 269993"/>
              <a:gd name="connsiteY57" fmla="*/ 20326 h 320054"/>
              <a:gd name="connsiteX58" fmla="*/ 101233 w 269993"/>
              <a:gd name="connsiteY58" fmla="*/ 34221 h 320054"/>
              <a:gd name="connsiteX59" fmla="*/ 99248 w 269993"/>
              <a:gd name="connsiteY59" fmla="*/ 36206 h 320054"/>
              <a:gd name="connsiteX60" fmla="*/ 99248 w 269993"/>
              <a:gd name="connsiteY60" fmla="*/ 48116 h 320054"/>
              <a:gd name="connsiteX61" fmla="*/ 131007 w 269993"/>
              <a:gd name="connsiteY61" fmla="*/ 48116 h 320054"/>
              <a:gd name="connsiteX62" fmla="*/ 131007 w 269993"/>
              <a:gd name="connsiteY62" fmla="*/ 75905 h 320054"/>
              <a:gd name="connsiteX63" fmla="*/ 132992 w 269993"/>
              <a:gd name="connsiteY63" fmla="*/ 89800 h 320054"/>
              <a:gd name="connsiteX64" fmla="*/ 119097 w 269993"/>
              <a:gd name="connsiteY64" fmla="*/ 91785 h 320054"/>
              <a:gd name="connsiteX65" fmla="*/ 117112 w 269993"/>
              <a:gd name="connsiteY65" fmla="*/ 77890 h 320054"/>
              <a:gd name="connsiteX66" fmla="*/ 119097 w 269993"/>
              <a:gd name="connsiteY66" fmla="*/ 75905 h 320054"/>
              <a:gd name="connsiteX67" fmla="*/ 119097 w 269993"/>
              <a:gd name="connsiteY67" fmla="*/ 60025 h 320054"/>
              <a:gd name="connsiteX68" fmla="*/ 99248 w 269993"/>
              <a:gd name="connsiteY68" fmla="*/ 60025 h 320054"/>
              <a:gd name="connsiteX69" fmla="*/ 99248 w 269993"/>
              <a:gd name="connsiteY69" fmla="*/ 103297 h 320054"/>
              <a:gd name="connsiteX70" fmla="*/ 127037 w 269993"/>
              <a:gd name="connsiteY70" fmla="*/ 131087 h 320054"/>
              <a:gd name="connsiteX71" fmla="*/ 128228 w 269993"/>
              <a:gd name="connsiteY71" fmla="*/ 131087 h 320054"/>
              <a:gd name="connsiteX72" fmla="*/ 138153 w 269993"/>
              <a:gd name="connsiteY72" fmla="*/ 141012 h 320054"/>
              <a:gd name="connsiteX73" fmla="*/ 128228 w 269993"/>
              <a:gd name="connsiteY73" fmla="*/ 150936 h 320054"/>
              <a:gd name="connsiteX74" fmla="*/ 128228 w 269993"/>
              <a:gd name="connsiteY74" fmla="*/ 150936 h 320054"/>
              <a:gd name="connsiteX75" fmla="*/ 176661 w 269993"/>
              <a:gd name="connsiteY75" fmla="*/ 70744 h 320054"/>
              <a:gd name="connsiteX76" fmla="*/ 166736 w 269993"/>
              <a:gd name="connsiteY76" fmla="*/ 60819 h 320054"/>
              <a:gd name="connsiteX77" fmla="*/ 166736 w 269993"/>
              <a:gd name="connsiteY77" fmla="*/ 60025 h 320054"/>
              <a:gd name="connsiteX78" fmla="*/ 150856 w 269993"/>
              <a:gd name="connsiteY78" fmla="*/ 45734 h 320054"/>
              <a:gd name="connsiteX79" fmla="*/ 150856 w 269993"/>
              <a:gd name="connsiteY79" fmla="*/ 16753 h 320054"/>
              <a:gd name="connsiteX80" fmla="*/ 162766 w 269993"/>
              <a:gd name="connsiteY80" fmla="*/ 21120 h 320054"/>
              <a:gd name="connsiteX81" fmla="*/ 162766 w 269993"/>
              <a:gd name="connsiteY81" fmla="*/ 40573 h 320054"/>
              <a:gd name="connsiteX82" fmla="*/ 174676 w 269993"/>
              <a:gd name="connsiteY82" fmla="*/ 51292 h 320054"/>
              <a:gd name="connsiteX83" fmla="*/ 176661 w 269993"/>
              <a:gd name="connsiteY83" fmla="*/ 51292 h 320054"/>
              <a:gd name="connsiteX84" fmla="*/ 186586 w 269993"/>
              <a:gd name="connsiteY84" fmla="*/ 61216 h 320054"/>
              <a:gd name="connsiteX85" fmla="*/ 176661 w 269993"/>
              <a:gd name="connsiteY85" fmla="*/ 70744 h 320054"/>
              <a:gd name="connsiteX86" fmla="*/ 176661 w 269993"/>
              <a:gd name="connsiteY86" fmla="*/ 70744 h 32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69993" h="320054">
                <a:moveTo>
                  <a:pt x="265984" y="173168"/>
                </a:moveTo>
                <a:lnTo>
                  <a:pt x="238591" y="125529"/>
                </a:lnTo>
                <a:lnTo>
                  <a:pt x="238591" y="123544"/>
                </a:lnTo>
                <a:cubicBezTo>
                  <a:pt x="240973" y="57643"/>
                  <a:pt x="189365" y="2462"/>
                  <a:pt x="123464" y="80"/>
                </a:cubicBezTo>
                <a:cubicBezTo>
                  <a:pt x="57564" y="-2302"/>
                  <a:pt x="2382" y="48910"/>
                  <a:pt x="0" y="114810"/>
                </a:cubicBezTo>
                <a:cubicBezTo>
                  <a:pt x="0" y="117589"/>
                  <a:pt x="0" y="120765"/>
                  <a:pt x="0" y="123544"/>
                </a:cubicBezTo>
                <a:cubicBezTo>
                  <a:pt x="0" y="161258"/>
                  <a:pt x="17071" y="196590"/>
                  <a:pt x="46845" y="219616"/>
                </a:cubicBezTo>
                <a:lnTo>
                  <a:pt x="46845" y="320054"/>
                </a:lnTo>
                <a:lnTo>
                  <a:pt x="172294" y="320054"/>
                </a:lnTo>
                <a:lnTo>
                  <a:pt x="172294" y="272415"/>
                </a:lnTo>
                <a:lnTo>
                  <a:pt x="191746" y="272415"/>
                </a:lnTo>
                <a:cubicBezTo>
                  <a:pt x="217551" y="272415"/>
                  <a:pt x="238591" y="251375"/>
                  <a:pt x="238591" y="225571"/>
                </a:cubicBezTo>
                <a:cubicBezTo>
                  <a:pt x="238591" y="225174"/>
                  <a:pt x="238591" y="225174"/>
                  <a:pt x="238591" y="224777"/>
                </a:cubicBezTo>
                <a:lnTo>
                  <a:pt x="238591" y="200957"/>
                </a:lnTo>
                <a:lnTo>
                  <a:pt x="256059" y="200957"/>
                </a:lnTo>
                <a:cubicBezTo>
                  <a:pt x="266381" y="199766"/>
                  <a:pt x="275512" y="187856"/>
                  <a:pt x="265984" y="173168"/>
                </a:cubicBezTo>
                <a:close/>
                <a:moveTo>
                  <a:pt x="17865" y="83845"/>
                </a:moveTo>
                <a:lnTo>
                  <a:pt x="39699" y="83845"/>
                </a:lnTo>
                <a:lnTo>
                  <a:pt x="39699" y="67965"/>
                </a:lnTo>
                <a:cubicBezTo>
                  <a:pt x="35332" y="64789"/>
                  <a:pt x="34538" y="58437"/>
                  <a:pt x="37714" y="54071"/>
                </a:cubicBezTo>
                <a:cubicBezTo>
                  <a:pt x="40890" y="49704"/>
                  <a:pt x="47242" y="48910"/>
                  <a:pt x="51609" y="52086"/>
                </a:cubicBezTo>
                <a:cubicBezTo>
                  <a:pt x="55976" y="55262"/>
                  <a:pt x="56770" y="61613"/>
                  <a:pt x="53594" y="65980"/>
                </a:cubicBezTo>
                <a:cubicBezTo>
                  <a:pt x="53197" y="66774"/>
                  <a:pt x="52403" y="67568"/>
                  <a:pt x="51609" y="67965"/>
                </a:cubicBezTo>
                <a:lnTo>
                  <a:pt x="51609" y="83845"/>
                </a:lnTo>
                <a:lnTo>
                  <a:pt x="67488" y="83845"/>
                </a:lnTo>
                <a:lnTo>
                  <a:pt x="67488" y="111634"/>
                </a:lnTo>
                <a:cubicBezTo>
                  <a:pt x="71855" y="114810"/>
                  <a:pt x="72649" y="121162"/>
                  <a:pt x="69473" y="125529"/>
                </a:cubicBezTo>
                <a:cubicBezTo>
                  <a:pt x="66297" y="129896"/>
                  <a:pt x="59946" y="130690"/>
                  <a:pt x="55579" y="127514"/>
                </a:cubicBezTo>
                <a:cubicBezTo>
                  <a:pt x="51212" y="124338"/>
                  <a:pt x="50418" y="117986"/>
                  <a:pt x="53594" y="113619"/>
                </a:cubicBezTo>
                <a:cubicBezTo>
                  <a:pt x="53991" y="112825"/>
                  <a:pt x="54785" y="112031"/>
                  <a:pt x="55579" y="111634"/>
                </a:cubicBezTo>
                <a:lnTo>
                  <a:pt x="55579" y="95755"/>
                </a:lnTo>
                <a:lnTo>
                  <a:pt x="14292" y="95755"/>
                </a:lnTo>
                <a:cubicBezTo>
                  <a:pt x="15483" y="91785"/>
                  <a:pt x="16277" y="87815"/>
                  <a:pt x="17865" y="83845"/>
                </a:cubicBezTo>
                <a:close/>
                <a:moveTo>
                  <a:pt x="128228" y="150936"/>
                </a:moveTo>
                <a:cubicBezTo>
                  <a:pt x="122670" y="150936"/>
                  <a:pt x="118303" y="146569"/>
                  <a:pt x="118303" y="141012"/>
                </a:cubicBezTo>
                <a:cubicBezTo>
                  <a:pt x="118303" y="140615"/>
                  <a:pt x="118303" y="139821"/>
                  <a:pt x="118303" y="139424"/>
                </a:cubicBezTo>
                <a:lnTo>
                  <a:pt x="107981" y="129102"/>
                </a:lnTo>
                <a:lnTo>
                  <a:pt x="91308" y="145775"/>
                </a:lnTo>
                <a:lnTo>
                  <a:pt x="91308" y="175153"/>
                </a:lnTo>
                <a:cubicBezTo>
                  <a:pt x="95675" y="178329"/>
                  <a:pt x="96469" y="184680"/>
                  <a:pt x="93293" y="189047"/>
                </a:cubicBezTo>
                <a:cubicBezTo>
                  <a:pt x="90117" y="193414"/>
                  <a:pt x="83765" y="194208"/>
                  <a:pt x="79398" y="191032"/>
                </a:cubicBezTo>
                <a:cubicBezTo>
                  <a:pt x="75031" y="187856"/>
                  <a:pt x="74237" y="181505"/>
                  <a:pt x="77413" y="177138"/>
                </a:cubicBezTo>
                <a:cubicBezTo>
                  <a:pt x="77810" y="176344"/>
                  <a:pt x="78604" y="175550"/>
                  <a:pt x="79398" y="175153"/>
                </a:cubicBezTo>
                <a:lnTo>
                  <a:pt x="79398" y="171183"/>
                </a:lnTo>
                <a:lnTo>
                  <a:pt x="52800" y="171183"/>
                </a:lnTo>
                <a:lnTo>
                  <a:pt x="34141" y="149348"/>
                </a:lnTo>
                <a:cubicBezTo>
                  <a:pt x="28583" y="149745"/>
                  <a:pt x="23819" y="145775"/>
                  <a:pt x="23422" y="140218"/>
                </a:cubicBezTo>
                <a:cubicBezTo>
                  <a:pt x="23025" y="134660"/>
                  <a:pt x="26995" y="129896"/>
                  <a:pt x="32553" y="129499"/>
                </a:cubicBezTo>
                <a:cubicBezTo>
                  <a:pt x="38111" y="129102"/>
                  <a:pt x="42875" y="133072"/>
                  <a:pt x="43272" y="138630"/>
                </a:cubicBezTo>
                <a:cubicBezTo>
                  <a:pt x="43272" y="139424"/>
                  <a:pt x="43272" y="140615"/>
                  <a:pt x="43272" y="141409"/>
                </a:cubicBezTo>
                <a:lnTo>
                  <a:pt x="58358" y="159273"/>
                </a:lnTo>
                <a:lnTo>
                  <a:pt x="79398" y="159273"/>
                </a:lnTo>
                <a:lnTo>
                  <a:pt x="79398" y="141012"/>
                </a:lnTo>
                <a:lnTo>
                  <a:pt x="99645" y="120765"/>
                </a:lnTo>
                <a:lnTo>
                  <a:pt x="87338" y="108061"/>
                </a:lnTo>
                <a:lnTo>
                  <a:pt x="87338" y="36206"/>
                </a:lnTo>
                <a:cubicBezTo>
                  <a:pt x="82971" y="33030"/>
                  <a:pt x="82177" y="26678"/>
                  <a:pt x="85353" y="22311"/>
                </a:cubicBezTo>
                <a:cubicBezTo>
                  <a:pt x="88529" y="17944"/>
                  <a:pt x="94881" y="17150"/>
                  <a:pt x="99248" y="20326"/>
                </a:cubicBezTo>
                <a:cubicBezTo>
                  <a:pt x="103615" y="23502"/>
                  <a:pt x="104409" y="29854"/>
                  <a:pt x="101233" y="34221"/>
                </a:cubicBezTo>
                <a:cubicBezTo>
                  <a:pt x="100836" y="35015"/>
                  <a:pt x="100042" y="35809"/>
                  <a:pt x="99248" y="36206"/>
                </a:cubicBezTo>
                <a:lnTo>
                  <a:pt x="99248" y="48116"/>
                </a:lnTo>
                <a:lnTo>
                  <a:pt x="131007" y="48116"/>
                </a:lnTo>
                <a:lnTo>
                  <a:pt x="131007" y="75905"/>
                </a:lnTo>
                <a:cubicBezTo>
                  <a:pt x="135374" y="79081"/>
                  <a:pt x="136168" y="85433"/>
                  <a:pt x="132992" y="89800"/>
                </a:cubicBezTo>
                <a:cubicBezTo>
                  <a:pt x="129816" y="94167"/>
                  <a:pt x="123464" y="94961"/>
                  <a:pt x="119097" y="91785"/>
                </a:cubicBezTo>
                <a:cubicBezTo>
                  <a:pt x="114730" y="88609"/>
                  <a:pt x="113936" y="82257"/>
                  <a:pt x="117112" y="77890"/>
                </a:cubicBezTo>
                <a:cubicBezTo>
                  <a:pt x="117509" y="77096"/>
                  <a:pt x="118303" y="76302"/>
                  <a:pt x="119097" y="75905"/>
                </a:cubicBezTo>
                <a:lnTo>
                  <a:pt x="119097" y="60025"/>
                </a:lnTo>
                <a:lnTo>
                  <a:pt x="99248" y="60025"/>
                </a:lnTo>
                <a:lnTo>
                  <a:pt x="99248" y="103297"/>
                </a:lnTo>
                <a:lnTo>
                  <a:pt x="127037" y="131087"/>
                </a:lnTo>
                <a:cubicBezTo>
                  <a:pt x="127434" y="131087"/>
                  <a:pt x="127831" y="131087"/>
                  <a:pt x="128228" y="131087"/>
                </a:cubicBezTo>
                <a:cubicBezTo>
                  <a:pt x="133786" y="131087"/>
                  <a:pt x="138153" y="135454"/>
                  <a:pt x="138153" y="141012"/>
                </a:cubicBezTo>
                <a:cubicBezTo>
                  <a:pt x="138153" y="146569"/>
                  <a:pt x="133786" y="150936"/>
                  <a:pt x="128228" y="150936"/>
                </a:cubicBezTo>
                <a:lnTo>
                  <a:pt x="128228" y="150936"/>
                </a:lnTo>
                <a:close/>
                <a:moveTo>
                  <a:pt x="176661" y="70744"/>
                </a:moveTo>
                <a:cubicBezTo>
                  <a:pt x="171103" y="70744"/>
                  <a:pt x="166736" y="66377"/>
                  <a:pt x="166736" y="60819"/>
                </a:cubicBezTo>
                <a:cubicBezTo>
                  <a:pt x="166736" y="60422"/>
                  <a:pt x="166736" y="60422"/>
                  <a:pt x="166736" y="60025"/>
                </a:cubicBezTo>
                <a:lnTo>
                  <a:pt x="150856" y="45734"/>
                </a:lnTo>
                <a:lnTo>
                  <a:pt x="150856" y="16753"/>
                </a:lnTo>
                <a:cubicBezTo>
                  <a:pt x="154826" y="17944"/>
                  <a:pt x="158796" y="19532"/>
                  <a:pt x="162766" y="21120"/>
                </a:cubicBezTo>
                <a:lnTo>
                  <a:pt x="162766" y="40573"/>
                </a:lnTo>
                <a:lnTo>
                  <a:pt x="174676" y="51292"/>
                </a:lnTo>
                <a:cubicBezTo>
                  <a:pt x="175470" y="51292"/>
                  <a:pt x="175867" y="51292"/>
                  <a:pt x="176661" y="51292"/>
                </a:cubicBezTo>
                <a:cubicBezTo>
                  <a:pt x="182219" y="51292"/>
                  <a:pt x="186586" y="55659"/>
                  <a:pt x="186586" y="61216"/>
                </a:cubicBezTo>
                <a:cubicBezTo>
                  <a:pt x="186586" y="66774"/>
                  <a:pt x="182219" y="70744"/>
                  <a:pt x="176661" y="70744"/>
                </a:cubicBezTo>
                <a:lnTo>
                  <a:pt x="176661" y="70744"/>
                </a:lnTo>
                <a:close/>
              </a:path>
            </a:pathLst>
          </a:custGeom>
          <a:solidFill>
            <a:srgbClr val="002060"/>
          </a:solidFill>
          <a:ln w="3969" cap="flat">
            <a:noFill/>
            <a:prstDash val="solid"/>
            <a:miter/>
          </a:ln>
        </p:spPr>
        <p:txBody>
          <a:bodyPr rtlCol="0" anchor="ctr"/>
          <a:lstStyle/>
          <a:p>
            <a:endParaRPr lang="en-AU"/>
          </a:p>
        </p:txBody>
      </p:sp>
      <p:pic>
        <p:nvPicPr>
          <p:cNvPr id="8" name="Picture 7" descr="Illuminated technology network on a dark background">
            <a:extLst>
              <a:ext uri="{FF2B5EF4-FFF2-40B4-BE49-F238E27FC236}">
                <a16:creationId xmlns:a16="http://schemas.microsoft.com/office/drawing/2014/main" id="{A1A01BEF-5536-3837-BD0E-32AD136EA9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077234" y="2688306"/>
            <a:ext cx="6241990" cy="2097400"/>
          </a:xfrm>
          <a:prstGeom prst="rect">
            <a:avLst/>
          </a:prstGeom>
        </p:spPr>
      </p:pic>
      <p:pic>
        <p:nvPicPr>
          <p:cNvPr id="15" name="Graphic 14" descr="GMO with solid fill">
            <a:extLst>
              <a:ext uri="{FF2B5EF4-FFF2-40B4-BE49-F238E27FC236}">
                <a16:creationId xmlns:a16="http://schemas.microsoft.com/office/drawing/2014/main" id="{9613108E-AB13-3DD0-F7CC-879F9842FEA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21188" y="4410145"/>
            <a:ext cx="336436" cy="336436"/>
          </a:xfrm>
          <a:prstGeom prst="rect">
            <a:avLst/>
          </a:prstGeom>
        </p:spPr>
      </p:pic>
      <p:pic>
        <p:nvPicPr>
          <p:cNvPr id="4" name="Picture 3">
            <a:extLst>
              <a:ext uri="{FF2B5EF4-FFF2-40B4-BE49-F238E27FC236}">
                <a16:creationId xmlns:a16="http://schemas.microsoft.com/office/drawing/2014/main" id="{D8FA103A-5A64-4D0D-D1BB-C17B8F1A7330}"/>
              </a:ext>
            </a:extLst>
          </p:cNvPr>
          <p:cNvPicPr>
            <a:picLocks noChangeAspect="1"/>
          </p:cNvPicPr>
          <p:nvPr/>
        </p:nvPicPr>
        <p:blipFill>
          <a:blip r:embed="rId7"/>
          <a:stretch>
            <a:fillRect/>
          </a:stretch>
        </p:blipFill>
        <p:spPr>
          <a:xfrm>
            <a:off x="9351204" y="0"/>
            <a:ext cx="2840796" cy="582131"/>
          </a:xfrm>
          <a:prstGeom prst="rect">
            <a:avLst/>
          </a:prstGeom>
        </p:spPr>
      </p:pic>
      <p:sp>
        <p:nvSpPr>
          <p:cNvPr id="2" name="Slide Number Placeholder 1">
            <a:extLst>
              <a:ext uri="{FF2B5EF4-FFF2-40B4-BE49-F238E27FC236}">
                <a16:creationId xmlns:a16="http://schemas.microsoft.com/office/drawing/2014/main" id="{760E8693-130E-188E-9D7D-A8B04382F92A}"/>
              </a:ext>
            </a:extLst>
          </p:cNvPr>
          <p:cNvSpPr>
            <a:spLocks noGrp="1"/>
          </p:cNvSpPr>
          <p:nvPr>
            <p:ph type="sldNum" sz="quarter" idx="12"/>
          </p:nvPr>
        </p:nvSpPr>
        <p:spPr>
          <a:xfrm>
            <a:off x="9351204" y="6492875"/>
            <a:ext cx="2743200" cy="365125"/>
          </a:xfrm>
        </p:spPr>
        <p:txBody>
          <a:bodyPr/>
          <a:lstStyle/>
          <a:p>
            <a:r>
              <a:rPr lang="en-AU"/>
              <a:t>1</a:t>
            </a:r>
          </a:p>
        </p:txBody>
      </p:sp>
    </p:spTree>
    <p:extLst>
      <p:ext uri="{BB962C8B-B14F-4D97-AF65-F5344CB8AC3E}">
        <p14:creationId xmlns:p14="http://schemas.microsoft.com/office/powerpoint/2010/main" val="4148753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Technological background">
            <a:extLst>
              <a:ext uri="{FF2B5EF4-FFF2-40B4-BE49-F238E27FC236}">
                <a16:creationId xmlns:a16="http://schemas.microsoft.com/office/drawing/2014/main" id="{9083B378-33ED-42E4-A37C-C9B84E4313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16012"/>
          </a:xfrm>
          <a:prstGeom prst="rect">
            <a:avLst/>
          </a:prstGeom>
        </p:spPr>
      </p:pic>
      <p:sp>
        <p:nvSpPr>
          <p:cNvPr id="7" name="TextBox 6">
            <a:extLst>
              <a:ext uri="{FF2B5EF4-FFF2-40B4-BE49-F238E27FC236}">
                <a16:creationId xmlns:a16="http://schemas.microsoft.com/office/drawing/2014/main" id="{84AD5852-FBF1-1ACF-F8FF-F26258D27B53}"/>
              </a:ext>
            </a:extLst>
          </p:cNvPr>
          <p:cNvSpPr txBox="1"/>
          <p:nvPr/>
        </p:nvSpPr>
        <p:spPr>
          <a:xfrm>
            <a:off x="95502" y="17673"/>
            <a:ext cx="8786169" cy="461665"/>
          </a:xfrm>
          <a:prstGeom prst="rect">
            <a:avLst/>
          </a:prstGeom>
          <a:noFill/>
        </p:spPr>
        <p:txBody>
          <a:bodyPr wrap="square">
            <a:spAutoFit/>
          </a:bodyPr>
          <a:lstStyle/>
          <a:p>
            <a:pPr algn="ctr"/>
            <a:r>
              <a:rPr lang="en-AU" sz="2400" b="1">
                <a:solidFill>
                  <a:schemeClr val="bg1"/>
                </a:solidFill>
              </a:rPr>
              <a:t>Understand Key AI Use Cases, Technologies and Trends</a:t>
            </a:r>
          </a:p>
        </p:txBody>
      </p:sp>
      <p:graphicFrame>
        <p:nvGraphicFramePr>
          <p:cNvPr id="3" name="Diagram 2">
            <a:extLst>
              <a:ext uri="{FF2B5EF4-FFF2-40B4-BE49-F238E27FC236}">
                <a16:creationId xmlns:a16="http://schemas.microsoft.com/office/drawing/2014/main" id="{559A68FA-B3AD-5068-5055-CB197A9E51FD}"/>
              </a:ext>
            </a:extLst>
          </p:cNvPr>
          <p:cNvGraphicFramePr/>
          <p:nvPr>
            <p:extLst>
              <p:ext uri="{D42A27DB-BD31-4B8C-83A1-F6EECF244321}">
                <p14:modId xmlns:p14="http://schemas.microsoft.com/office/powerpoint/2010/main" val="3370473919"/>
              </p:ext>
            </p:extLst>
          </p:nvPr>
        </p:nvGraphicFramePr>
        <p:xfrm>
          <a:off x="-645613" y="1375036"/>
          <a:ext cx="6341968" cy="47053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B25FCEA1-0189-713E-3D3D-A6D16195695E}"/>
              </a:ext>
            </a:extLst>
          </p:cNvPr>
          <p:cNvSpPr txBox="1"/>
          <p:nvPr/>
        </p:nvSpPr>
        <p:spPr>
          <a:xfrm>
            <a:off x="5040849" y="3252162"/>
            <a:ext cx="7016240" cy="3575787"/>
          </a:xfrm>
          <a:prstGeom prst="rect">
            <a:avLst/>
          </a:prstGeom>
          <a:noFill/>
        </p:spPr>
        <p:txBody>
          <a:bodyPr wrap="square" rtlCol="0">
            <a:spAutoFit/>
          </a:bodyPr>
          <a:lstStyle/>
          <a:p>
            <a:pPr>
              <a:lnSpc>
                <a:spcPct val="107000"/>
              </a:lnSpc>
              <a:spcAft>
                <a:spcPts val="400"/>
              </a:spcAft>
            </a:pPr>
            <a:r>
              <a:rPr lang="en-US" sz="1600" b="1" dirty="0">
                <a:solidFill>
                  <a:srgbClr val="0070C0"/>
                </a:solidFill>
              </a:rPr>
              <a:t>Key Trends</a:t>
            </a:r>
          </a:p>
          <a:p>
            <a:pPr>
              <a:lnSpc>
                <a:spcPct val="107000"/>
              </a:lnSpc>
              <a:spcAft>
                <a:spcPts val="800"/>
              </a:spcAft>
            </a:pPr>
            <a:r>
              <a:rPr lang="en-AU" sz="1400" b="1" kern="100" dirty="0">
                <a:effectLst/>
                <a:latin typeface="Aptos" panose="020B0004020202020204" pitchFamily="34" charset="0"/>
                <a:ea typeface="Aptos" panose="020B0004020202020204" pitchFamily="34" charset="0"/>
                <a:cs typeface="Times New Roman" panose="02020603050405020304" pitchFamily="18" charset="0"/>
              </a:rPr>
              <a:t>Transformation</a:t>
            </a:r>
            <a:r>
              <a:rPr lang="en-AU" sz="1400" kern="100" dirty="0">
                <a:effectLst/>
                <a:latin typeface="Aptos" panose="020B0004020202020204" pitchFamily="34" charset="0"/>
                <a:ea typeface="Aptos" panose="020B0004020202020204" pitchFamily="34" charset="0"/>
                <a:cs typeface="Times New Roman" panose="02020603050405020304" pitchFamily="18" charset="0"/>
              </a:rPr>
              <a:t> - AI is the most transformative force since the Internet, redefining industries, economies, and human potential. And it’s not just about doing things faster — it’s about doing entirely new things we couldn’t imagine before</a:t>
            </a:r>
          </a:p>
          <a:p>
            <a:pPr>
              <a:lnSpc>
                <a:spcPct val="107000"/>
              </a:lnSpc>
              <a:spcAft>
                <a:spcPts val="800"/>
              </a:spcAft>
            </a:pPr>
            <a:r>
              <a:rPr lang="en-AU" sz="1400" b="1" kern="100" dirty="0">
                <a:effectLst/>
                <a:latin typeface="Aptos" panose="020B0004020202020204" pitchFamily="34" charset="0"/>
                <a:ea typeface="Aptos" panose="020B0004020202020204" pitchFamily="34" charset="0"/>
                <a:cs typeface="Times New Roman" panose="02020603050405020304" pitchFamily="18" charset="0"/>
              </a:rPr>
              <a:t>Autonomous Future </a:t>
            </a:r>
            <a:r>
              <a:rPr lang="en-AU" sz="1400" kern="100" dirty="0">
                <a:effectLst/>
                <a:latin typeface="Aptos" panose="020B0004020202020204" pitchFamily="34" charset="0"/>
                <a:ea typeface="Aptos" panose="020B0004020202020204" pitchFamily="34" charset="0"/>
                <a:cs typeface="Times New Roman" panose="02020603050405020304" pitchFamily="18" charset="0"/>
              </a:rPr>
              <a:t>- the future is AI driven, with machines anticipating, acting, and evolving at scale, AI is no longer a tool, it's becoming an ecosystem of self learning agents shaping decisions, operations, and innovation</a:t>
            </a:r>
          </a:p>
          <a:p>
            <a:pPr>
              <a:lnSpc>
                <a:spcPct val="107000"/>
              </a:lnSpc>
              <a:spcAft>
                <a:spcPts val="800"/>
              </a:spcAft>
            </a:pPr>
            <a:r>
              <a:rPr lang="en-AU" sz="1400" b="1" kern="100" dirty="0">
                <a:effectLst/>
                <a:latin typeface="Aptos" panose="020B0004020202020204" pitchFamily="34" charset="0"/>
                <a:ea typeface="Aptos" panose="020B0004020202020204" pitchFamily="34" charset="0"/>
                <a:cs typeface="Times New Roman" panose="02020603050405020304" pitchFamily="18" charset="0"/>
              </a:rPr>
              <a:t>Reshaping Roles </a:t>
            </a:r>
            <a:r>
              <a:rPr lang="en-AU" sz="1400" kern="100" dirty="0">
                <a:effectLst/>
                <a:latin typeface="Aptos" panose="020B0004020202020204" pitchFamily="34" charset="0"/>
                <a:ea typeface="Aptos" panose="020B0004020202020204" pitchFamily="34" charset="0"/>
                <a:cs typeface="Times New Roman" panose="02020603050405020304" pitchFamily="18" charset="0"/>
              </a:rPr>
              <a:t>- AI will do more than support work, it will define how work gets done.  The real advantage lays in how intelligently AI is enabled to use itself</a:t>
            </a:r>
          </a:p>
          <a:p>
            <a:pPr>
              <a:lnSpc>
                <a:spcPct val="107000"/>
              </a:lnSpc>
              <a:spcAft>
                <a:spcPts val="800"/>
              </a:spcAft>
            </a:pPr>
            <a:r>
              <a:rPr lang="en-AU" sz="1400" b="1" kern="100" dirty="0">
                <a:effectLst/>
                <a:latin typeface="Aptos" panose="020B0004020202020204" pitchFamily="34" charset="0"/>
                <a:ea typeface="Aptos" panose="020B0004020202020204" pitchFamily="34" charset="0"/>
                <a:cs typeface="Times New Roman" panose="02020603050405020304" pitchFamily="18" charset="0"/>
              </a:rPr>
              <a:t>Leverage</a:t>
            </a:r>
            <a:r>
              <a:rPr lang="en-AU" sz="1400" kern="100" dirty="0">
                <a:effectLst/>
                <a:latin typeface="Aptos" panose="020B0004020202020204" pitchFamily="34" charset="0"/>
                <a:ea typeface="Aptos" panose="020B0004020202020204" pitchFamily="34" charset="0"/>
                <a:cs typeface="Times New Roman" panose="02020603050405020304" pitchFamily="18" charset="0"/>
              </a:rPr>
              <a:t> - AI’s impact will be profound - but not neutral. Leadership must shape it with purpose and governance, not just policy, to create an enabler not an obstacle</a:t>
            </a:r>
          </a:p>
          <a:p>
            <a:pPr>
              <a:lnSpc>
                <a:spcPct val="107000"/>
              </a:lnSpc>
              <a:spcAft>
                <a:spcPts val="800"/>
              </a:spcAft>
            </a:pPr>
            <a:r>
              <a:rPr lang="en-AU" sz="1400" b="1" kern="100" dirty="0">
                <a:effectLst/>
                <a:latin typeface="Aptos" panose="020B0004020202020204" pitchFamily="34" charset="0"/>
                <a:ea typeface="Aptos" panose="020B0004020202020204" pitchFamily="34" charset="0"/>
                <a:cs typeface="Times New Roman" panose="02020603050405020304" pitchFamily="18" charset="0"/>
              </a:rPr>
              <a:t>AI Governance </a:t>
            </a:r>
            <a:r>
              <a:rPr lang="en-AU" sz="1400" kern="100" dirty="0">
                <a:effectLst/>
                <a:latin typeface="Aptos" panose="020B0004020202020204" pitchFamily="34" charset="0"/>
                <a:ea typeface="Aptos" panose="020B0004020202020204" pitchFamily="34" charset="0"/>
                <a:cs typeface="Times New Roman" panose="02020603050405020304" pitchFamily="18" charset="0"/>
              </a:rPr>
              <a:t>– AI </a:t>
            </a:r>
            <a:r>
              <a:rPr lang="en-AU" sz="1400" kern="100" dirty="0">
                <a:latin typeface="Aptos" panose="020B0004020202020204" pitchFamily="34" charset="0"/>
                <a:ea typeface="Aptos" panose="020B0004020202020204" pitchFamily="34" charset="0"/>
                <a:cs typeface="Times New Roman" panose="02020603050405020304" pitchFamily="18" charset="0"/>
              </a:rPr>
              <a:t>is likely already in use as ‘shadow IT’ - </a:t>
            </a:r>
            <a:r>
              <a:rPr lang="en-AU" sz="1400" kern="100" dirty="0">
                <a:effectLst/>
                <a:latin typeface="Aptos" panose="020B0004020202020204" pitchFamily="34" charset="0"/>
                <a:ea typeface="Aptos" panose="020B0004020202020204" pitchFamily="34" charset="0"/>
                <a:cs typeface="Times New Roman" panose="02020603050405020304" pitchFamily="18" charset="0"/>
              </a:rPr>
              <a:t>what will set leaders apart will not be AI adoption, but enterprise wide AI orchestration across the enterprise.</a:t>
            </a:r>
            <a:endParaRPr lang="en-AU" sz="1400" dirty="0"/>
          </a:p>
        </p:txBody>
      </p:sp>
      <p:sp>
        <p:nvSpPr>
          <p:cNvPr id="2" name="TextBox 1">
            <a:extLst>
              <a:ext uri="{FF2B5EF4-FFF2-40B4-BE49-F238E27FC236}">
                <a16:creationId xmlns:a16="http://schemas.microsoft.com/office/drawing/2014/main" id="{0B6F0DF4-5513-FB5E-FD68-175047712A12}"/>
              </a:ext>
            </a:extLst>
          </p:cNvPr>
          <p:cNvSpPr txBox="1"/>
          <p:nvPr/>
        </p:nvSpPr>
        <p:spPr>
          <a:xfrm>
            <a:off x="5040849" y="633731"/>
            <a:ext cx="7028732" cy="2600712"/>
          </a:xfrm>
          <a:prstGeom prst="rect">
            <a:avLst/>
          </a:prstGeom>
          <a:noFill/>
        </p:spPr>
        <p:txBody>
          <a:bodyPr wrap="square" rtlCol="0">
            <a:spAutoFit/>
          </a:bodyPr>
          <a:lstStyle/>
          <a:p>
            <a:pPr>
              <a:spcAft>
                <a:spcPts val="400"/>
              </a:spcAft>
            </a:pPr>
            <a:r>
              <a:rPr lang="en-US" sz="1600" b="1" dirty="0">
                <a:solidFill>
                  <a:srgbClr val="0070C0"/>
                </a:solidFill>
              </a:rPr>
              <a:t>Key Technologies</a:t>
            </a:r>
          </a:p>
          <a:p>
            <a:pPr>
              <a:spcAft>
                <a:spcPts val="1200"/>
              </a:spcAft>
            </a:pPr>
            <a:r>
              <a:rPr lang="en-US" sz="1400" b="1" dirty="0"/>
              <a:t>Machine Learning (ML) - </a:t>
            </a:r>
            <a:r>
              <a:rPr lang="en-US" sz="1400" dirty="0"/>
              <a:t>systems which </a:t>
            </a:r>
            <a:r>
              <a:rPr lang="en-AU" sz="1400" dirty="0"/>
              <a:t>continuously improve business outcomes through pattern recognition and predictive insights</a:t>
            </a:r>
            <a:endParaRPr lang="en-US" sz="1400" dirty="0"/>
          </a:p>
          <a:p>
            <a:pPr>
              <a:spcAft>
                <a:spcPts val="1200"/>
              </a:spcAft>
            </a:pPr>
            <a:r>
              <a:rPr lang="en-US" sz="1400" b="1" dirty="0"/>
              <a:t>Natural Language Processing (NLP) - </a:t>
            </a:r>
            <a:r>
              <a:rPr lang="en-AU" sz="1400" dirty="0"/>
              <a:t>interprets, understands, and interacts using human language, enhancing communication, information gathering and decision making.</a:t>
            </a:r>
            <a:endParaRPr lang="en-US" sz="1400" dirty="0"/>
          </a:p>
          <a:p>
            <a:pPr>
              <a:spcAft>
                <a:spcPts val="1200"/>
              </a:spcAft>
            </a:pPr>
            <a:r>
              <a:rPr lang="en-US" sz="1400" b="1" dirty="0"/>
              <a:t>Generative AI - </a:t>
            </a:r>
            <a:r>
              <a:rPr lang="en-US" sz="1400" dirty="0"/>
              <a:t> </a:t>
            </a:r>
            <a:r>
              <a:rPr lang="en-AU" sz="1400" dirty="0"/>
              <a:t>AI that produces original content (text, visuals and code), driving innovation and operational efficiency.</a:t>
            </a:r>
            <a:r>
              <a:rPr lang="en-US" sz="1400" dirty="0"/>
              <a:t> </a:t>
            </a:r>
          </a:p>
          <a:p>
            <a:pPr>
              <a:spcAft>
                <a:spcPts val="1200"/>
              </a:spcAft>
            </a:pPr>
            <a:r>
              <a:rPr lang="en-US" sz="1400" b="1" dirty="0"/>
              <a:t>Agentic AI - </a:t>
            </a:r>
            <a:r>
              <a:rPr lang="en-US" sz="1400" dirty="0"/>
              <a:t> </a:t>
            </a:r>
            <a:r>
              <a:rPr lang="en-AU" sz="1400" dirty="0"/>
              <a:t>enabling autonomous systems to reason, plan, and act independently to achieve goals in dynamic environments.</a:t>
            </a:r>
            <a:endParaRPr lang="en-US" sz="1400" dirty="0"/>
          </a:p>
        </p:txBody>
      </p:sp>
      <p:sp>
        <p:nvSpPr>
          <p:cNvPr id="5" name="TextBox 4">
            <a:extLst>
              <a:ext uri="{FF2B5EF4-FFF2-40B4-BE49-F238E27FC236}">
                <a16:creationId xmlns:a16="http://schemas.microsoft.com/office/drawing/2014/main" id="{138BE747-4D7A-7D31-5B01-B79E32361664}"/>
              </a:ext>
            </a:extLst>
          </p:cNvPr>
          <p:cNvSpPr txBox="1"/>
          <p:nvPr/>
        </p:nvSpPr>
        <p:spPr>
          <a:xfrm>
            <a:off x="1852940" y="789876"/>
            <a:ext cx="7028732" cy="338554"/>
          </a:xfrm>
          <a:prstGeom prst="rect">
            <a:avLst/>
          </a:prstGeom>
          <a:noFill/>
        </p:spPr>
        <p:txBody>
          <a:bodyPr wrap="square" rtlCol="0">
            <a:spAutoFit/>
          </a:bodyPr>
          <a:lstStyle/>
          <a:p>
            <a:pPr>
              <a:spcAft>
                <a:spcPts val="600"/>
              </a:spcAft>
            </a:pPr>
            <a:r>
              <a:rPr lang="en-US" sz="1600" b="1">
                <a:solidFill>
                  <a:srgbClr val="0070C0"/>
                </a:solidFill>
              </a:rPr>
              <a:t>Key Use Cases</a:t>
            </a:r>
            <a:endParaRPr lang="en-AU"/>
          </a:p>
        </p:txBody>
      </p:sp>
      <p:pic>
        <p:nvPicPr>
          <p:cNvPr id="6" name="Picture 5">
            <a:extLst>
              <a:ext uri="{FF2B5EF4-FFF2-40B4-BE49-F238E27FC236}">
                <a16:creationId xmlns:a16="http://schemas.microsoft.com/office/drawing/2014/main" id="{877EFE6E-5DCC-1B08-765F-F9F33D8CB7FD}"/>
              </a:ext>
            </a:extLst>
          </p:cNvPr>
          <p:cNvPicPr>
            <a:picLocks noChangeAspect="1"/>
          </p:cNvPicPr>
          <p:nvPr/>
        </p:nvPicPr>
        <p:blipFill>
          <a:blip r:embed="rId9"/>
          <a:stretch>
            <a:fillRect/>
          </a:stretch>
        </p:blipFill>
        <p:spPr>
          <a:xfrm>
            <a:off x="9351204" y="0"/>
            <a:ext cx="2840796" cy="582131"/>
          </a:xfrm>
          <a:prstGeom prst="rect">
            <a:avLst/>
          </a:prstGeom>
        </p:spPr>
      </p:pic>
      <p:sp>
        <p:nvSpPr>
          <p:cNvPr id="8" name="Slide Number Placeholder 7">
            <a:extLst>
              <a:ext uri="{FF2B5EF4-FFF2-40B4-BE49-F238E27FC236}">
                <a16:creationId xmlns:a16="http://schemas.microsoft.com/office/drawing/2014/main" id="{B3E981A7-6ABF-95A5-5D04-070109BA4283}"/>
              </a:ext>
            </a:extLst>
          </p:cNvPr>
          <p:cNvSpPr>
            <a:spLocks noGrp="1"/>
          </p:cNvSpPr>
          <p:nvPr>
            <p:ph type="sldNum" sz="quarter" idx="12"/>
          </p:nvPr>
        </p:nvSpPr>
        <p:spPr>
          <a:xfrm>
            <a:off x="11589025" y="6492875"/>
            <a:ext cx="480555" cy="365125"/>
          </a:xfrm>
        </p:spPr>
        <p:txBody>
          <a:bodyPr/>
          <a:lstStyle/>
          <a:p>
            <a:r>
              <a:rPr lang="en-AU" dirty="0"/>
              <a:t>2</a:t>
            </a:r>
          </a:p>
        </p:txBody>
      </p:sp>
    </p:spTree>
    <p:extLst>
      <p:ext uri="{BB962C8B-B14F-4D97-AF65-F5344CB8AC3E}">
        <p14:creationId xmlns:p14="http://schemas.microsoft.com/office/powerpoint/2010/main" val="737544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Technological background">
            <a:extLst>
              <a:ext uri="{FF2B5EF4-FFF2-40B4-BE49-F238E27FC236}">
                <a16:creationId xmlns:a16="http://schemas.microsoft.com/office/drawing/2014/main" id="{9083B378-33ED-42E4-A37C-C9B84E4313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16012"/>
          </a:xfrm>
          <a:prstGeom prst="rect">
            <a:avLst/>
          </a:prstGeom>
        </p:spPr>
      </p:pic>
      <p:sp>
        <p:nvSpPr>
          <p:cNvPr id="7" name="TextBox 6">
            <a:extLst>
              <a:ext uri="{FF2B5EF4-FFF2-40B4-BE49-F238E27FC236}">
                <a16:creationId xmlns:a16="http://schemas.microsoft.com/office/drawing/2014/main" id="{84AD5852-FBF1-1ACF-F8FF-F26258D27B53}"/>
              </a:ext>
            </a:extLst>
          </p:cNvPr>
          <p:cNvSpPr txBox="1"/>
          <p:nvPr/>
        </p:nvSpPr>
        <p:spPr>
          <a:xfrm>
            <a:off x="-1559110" y="65283"/>
            <a:ext cx="6096000" cy="461665"/>
          </a:xfrm>
          <a:prstGeom prst="rect">
            <a:avLst/>
          </a:prstGeom>
          <a:noFill/>
        </p:spPr>
        <p:txBody>
          <a:bodyPr wrap="square">
            <a:spAutoFit/>
          </a:bodyPr>
          <a:lstStyle/>
          <a:p>
            <a:pPr algn="ctr"/>
            <a:r>
              <a:rPr lang="en-AU" sz="2400" b="1">
                <a:solidFill>
                  <a:schemeClr val="bg1"/>
                </a:solidFill>
              </a:rPr>
              <a:t>SWOT Analysis</a:t>
            </a:r>
          </a:p>
        </p:txBody>
      </p:sp>
      <p:pic>
        <p:nvPicPr>
          <p:cNvPr id="13" name="Picture 12">
            <a:extLst>
              <a:ext uri="{FF2B5EF4-FFF2-40B4-BE49-F238E27FC236}">
                <a16:creationId xmlns:a16="http://schemas.microsoft.com/office/drawing/2014/main" id="{0948890B-1240-6D85-9F27-5BD49FEE7568}"/>
              </a:ext>
            </a:extLst>
          </p:cNvPr>
          <p:cNvPicPr>
            <a:picLocks noChangeAspect="1"/>
          </p:cNvPicPr>
          <p:nvPr/>
        </p:nvPicPr>
        <p:blipFill>
          <a:blip r:embed="rId4"/>
          <a:stretch>
            <a:fillRect/>
          </a:stretch>
        </p:blipFill>
        <p:spPr>
          <a:xfrm>
            <a:off x="9351204" y="0"/>
            <a:ext cx="2840796" cy="582131"/>
          </a:xfrm>
          <a:prstGeom prst="rect">
            <a:avLst/>
          </a:prstGeom>
        </p:spPr>
      </p:pic>
      <p:grpSp>
        <p:nvGrpSpPr>
          <p:cNvPr id="33" name="Group 32">
            <a:extLst>
              <a:ext uri="{FF2B5EF4-FFF2-40B4-BE49-F238E27FC236}">
                <a16:creationId xmlns:a16="http://schemas.microsoft.com/office/drawing/2014/main" id="{C9CA600C-EA79-9BCA-1FEA-BA4B48923B40}"/>
              </a:ext>
            </a:extLst>
          </p:cNvPr>
          <p:cNvGrpSpPr/>
          <p:nvPr/>
        </p:nvGrpSpPr>
        <p:grpSpPr>
          <a:xfrm>
            <a:off x="322692" y="790617"/>
            <a:ext cx="11546615" cy="5883099"/>
            <a:chOff x="327649" y="892624"/>
            <a:chExt cx="11546615" cy="5883099"/>
          </a:xfrm>
        </p:grpSpPr>
        <p:sp>
          <p:nvSpPr>
            <p:cNvPr id="5" name="Rectangle 4">
              <a:extLst>
                <a:ext uri="{FF2B5EF4-FFF2-40B4-BE49-F238E27FC236}">
                  <a16:creationId xmlns:a16="http://schemas.microsoft.com/office/drawing/2014/main" id="{343E308E-094A-9F6F-6E98-86FFC416E728}"/>
                </a:ext>
              </a:extLst>
            </p:cNvPr>
            <p:cNvSpPr/>
            <p:nvPr/>
          </p:nvSpPr>
          <p:spPr>
            <a:xfrm>
              <a:off x="734197" y="1264675"/>
              <a:ext cx="5468486" cy="241196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600">
                <a:solidFill>
                  <a:schemeClr val="tx1"/>
                </a:solidFill>
                <a:latin typeface="Century Gothic" panose="020B0502020202020204" pitchFamily="34" charset="0"/>
              </a:endParaRPr>
            </a:p>
          </p:txBody>
        </p:sp>
        <p:sp>
          <p:nvSpPr>
            <p:cNvPr id="14" name="Rectangle 13">
              <a:extLst>
                <a:ext uri="{FF2B5EF4-FFF2-40B4-BE49-F238E27FC236}">
                  <a16:creationId xmlns:a16="http://schemas.microsoft.com/office/drawing/2014/main" id="{763ADA7C-D20F-6477-A2F8-941F5DCEE72D}"/>
                </a:ext>
              </a:extLst>
            </p:cNvPr>
            <p:cNvSpPr/>
            <p:nvPr/>
          </p:nvSpPr>
          <p:spPr>
            <a:xfrm flipV="1">
              <a:off x="734197" y="3630916"/>
              <a:ext cx="5468486" cy="9144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a:solidFill>
                  <a:schemeClr val="tx1"/>
                </a:solidFill>
                <a:latin typeface="Century Gothic" panose="020B0502020202020204" pitchFamily="34" charset="0"/>
              </a:endParaRPr>
            </a:p>
          </p:txBody>
        </p:sp>
        <p:sp>
          <p:nvSpPr>
            <p:cNvPr id="15" name="TextBox 14">
              <a:extLst>
                <a:ext uri="{FF2B5EF4-FFF2-40B4-BE49-F238E27FC236}">
                  <a16:creationId xmlns:a16="http://schemas.microsoft.com/office/drawing/2014/main" id="{693BFE12-984A-F914-45C8-FE376F8499BE}"/>
                </a:ext>
              </a:extLst>
            </p:cNvPr>
            <p:cNvSpPr txBox="1"/>
            <p:nvPr/>
          </p:nvSpPr>
          <p:spPr>
            <a:xfrm>
              <a:off x="852944" y="1320194"/>
              <a:ext cx="5330742" cy="2292935"/>
            </a:xfrm>
            <a:prstGeom prst="rect">
              <a:avLst/>
            </a:prstGeom>
            <a:noFill/>
          </p:spPr>
          <p:txBody>
            <a:bodyPr wrap="square" rtlCol="0">
              <a:spAutoFit/>
            </a:bodyPr>
            <a:lstStyle/>
            <a:p>
              <a:pPr marL="285750" indent="-285750">
                <a:spcAft>
                  <a:spcPts val="600"/>
                </a:spcAft>
                <a:buClr>
                  <a:schemeClr val="accent6">
                    <a:lumMod val="75000"/>
                  </a:schemeClr>
                </a:buClr>
                <a:buSzPct val="110000"/>
                <a:buFont typeface=".PingFang SC Regular"/>
                <a:buChar char="＋"/>
              </a:pPr>
              <a:r>
                <a:rPr lang="en-US" sz="1200">
                  <a:ea typeface="Arial" charset="0"/>
                  <a:cs typeface="Arial" charset="0"/>
                </a:rPr>
                <a:t>Improved efficiency and productivity across various sectors</a:t>
              </a:r>
            </a:p>
            <a:p>
              <a:pPr marL="285750" indent="-285750">
                <a:spcAft>
                  <a:spcPts val="600"/>
                </a:spcAft>
                <a:buClr>
                  <a:schemeClr val="accent6">
                    <a:lumMod val="75000"/>
                  </a:schemeClr>
                </a:buClr>
                <a:buSzPct val="110000"/>
                <a:buFont typeface=".PingFang SC Regular"/>
                <a:buChar char="＋"/>
              </a:pPr>
              <a:r>
                <a:rPr lang="en-US" sz="1200">
                  <a:ea typeface="Arial" charset="0"/>
                  <a:cs typeface="Arial" charset="0"/>
                </a:rPr>
                <a:t>Enhanced decision-making capabilities through data analysis</a:t>
              </a:r>
            </a:p>
            <a:p>
              <a:pPr marL="285750" indent="-285750">
                <a:spcAft>
                  <a:spcPts val="600"/>
                </a:spcAft>
                <a:buClr>
                  <a:schemeClr val="accent6">
                    <a:lumMod val="75000"/>
                  </a:schemeClr>
                </a:buClr>
                <a:buSzPct val="110000"/>
                <a:buFont typeface=".PingFang SC Regular"/>
                <a:buChar char="＋"/>
              </a:pPr>
              <a:r>
                <a:rPr lang="en-US" sz="1200">
                  <a:ea typeface="Arial" charset="0"/>
                  <a:cs typeface="Arial" charset="0"/>
                </a:rPr>
                <a:t>Ability to process vast amounts of data quickly and accurately</a:t>
              </a:r>
            </a:p>
            <a:p>
              <a:pPr marL="285750" indent="-285750">
                <a:spcAft>
                  <a:spcPts val="600"/>
                </a:spcAft>
                <a:buClr>
                  <a:schemeClr val="accent6">
                    <a:lumMod val="75000"/>
                  </a:schemeClr>
                </a:buClr>
                <a:buSzPct val="110000"/>
                <a:buFont typeface=".PingFang SC Regular"/>
                <a:buChar char="＋"/>
              </a:pPr>
              <a:r>
                <a:rPr lang="en-US" sz="1200">
                  <a:ea typeface="Arial" charset="0"/>
                  <a:cs typeface="Arial" charset="0"/>
                </a:rPr>
                <a:t>Innovation in products and services across industries</a:t>
              </a:r>
            </a:p>
            <a:p>
              <a:pPr marL="285750" indent="-285750">
                <a:spcAft>
                  <a:spcPts val="600"/>
                </a:spcAft>
                <a:buClr>
                  <a:schemeClr val="accent6">
                    <a:lumMod val="75000"/>
                  </a:schemeClr>
                </a:buClr>
                <a:buSzPct val="110000"/>
                <a:buFont typeface=".PingFang SC Regular"/>
                <a:buChar char="＋"/>
              </a:pPr>
              <a:r>
                <a:rPr lang="en-US" sz="1200">
                  <a:ea typeface="Arial" charset="0"/>
                  <a:cs typeface="Arial" charset="0"/>
                </a:rPr>
                <a:t>Personalization of customer experiences</a:t>
              </a:r>
            </a:p>
            <a:p>
              <a:pPr marL="285750" indent="-285750">
                <a:spcAft>
                  <a:spcPts val="600"/>
                </a:spcAft>
                <a:buClr>
                  <a:schemeClr val="accent6">
                    <a:lumMod val="75000"/>
                  </a:schemeClr>
                </a:buClr>
                <a:buSzPct val="110000"/>
                <a:buFont typeface=".PingFang SC Regular"/>
                <a:buChar char="＋"/>
              </a:pPr>
              <a:r>
                <a:rPr lang="en-US" sz="1200">
                  <a:ea typeface="Arial" charset="0"/>
                  <a:cs typeface="Arial" charset="0"/>
                </a:rPr>
                <a:t>Cost savings through automation</a:t>
              </a:r>
            </a:p>
            <a:p>
              <a:pPr marL="285750" indent="-285750">
                <a:spcAft>
                  <a:spcPts val="600"/>
                </a:spcAft>
                <a:buClr>
                  <a:schemeClr val="accent6">
                    <a:lumMod val="75000"/>
                  </a:schemeClr>
                </a:buClr>
                <a:buSzPct val="110000"/>
                <a:buFont typeface=".PingFang SC Regular"/>
                <a:buChar char="＋"/>
              </a:pPr>
              <a:r>
                <a:rPr lang="en-US" sz="1200">
                  <a:ea typeface="Arial" charset="0"/>
                  <a:cs typeface="Arial" charset="0"/>
                </a:rPr>
                <a:t>Reduces human error</a:t>
              </a:r>
            </a:p>
            <a:p>
              <a:pPr marL="285750" indent="-285750">
                <a:spcAft>
                  <a:spcPts val="600"/>
                </a:spcAft>
                <a:buClr>
                  <a:schemeClr val="accent6">
                    <a:lumMod val="75000"/>
                  </a:schemeClr>
                </a:buClr>
                <a:buSzPct val="110000"/>
                <a:buFont typeface=".PingFang SC Regular"/>
                <a:buChar char="＋"/>
              </a:pPr>
              <a:r>
                <a:rPr lang="en-US" sz="1200">
                  <a:ea typeface="Arial" charset="0"/>
                  <a:cs typeface="Arial" charset="0"/>
                </a:rPr>
                <a:t>Early adoption could provide a competitive edge and establish the organisation as a leader in innovation</a:t>
              </a:r>
            </a:p>
          </p:txBody>
        </p:sp>
        <p:sp>
          <p:nvSpPr>
            <p:cNvPr id="16" name="Rectangle 15">
              <a:extLst>
                <a:ext uri="{FF2B5EF4-FFF2-40B4-BE49-F238E27FC236}">
                  <a16:creationId xmlns:a16="http://schemas.microsoft.com/office/drawing/2014/main" id="{BEDF371E-C485-18AD-4574-1FB83CE4ED6A}"/>
                </a:ext>
              </a:extLst>
            </p:cNvPr>
            <p:cNvSpPr/>
            <p:nvPr/>
          </p:nvSpPr>
          <p:spPr>
            <a:xfrm>
              <a:off x="6381000" y="1264675"/>
              <a:ext cx="5468486" cy="24119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a:solidFill>
                  <a:schemeClr val="tx1"/>
                </a:solidFill>
                <a:latin typeface="Century Gothic" panose="020B0502020202020204" pitchFamily="34" charset="0"/>
              </a:endParaRPr>
            </a:p>
          </p:txBody>
        </p:sp>
        <p:sp>
          <p:nvSpPr>
            <p:cNvPr id="17" name="Rectangle 16">
              <a:extLst>
                <a:ext uri="{FF2B5EF4-FFF2-40B4-BE49-F238E27FC236}">
                  <a16:creationId xmlns:a16="http://schemas.microsoft.com/office/drawing/2014/main" id="{EAF294B9-2A12-8459-17F0-0CCE7AA4F392}"/>
                </a:ext>
              </a:extLst>
            </p:cNvPr>
            <p:cNvSpPr/>
            <p:nvPr/>
          </p:nvSpPr>
          <p:spPr>
            <a:xfrm flipV="1">
              <a:off x="6381000" y="3630916"/>
              <a:ext cx="5468486" cy="914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a:solidFill>
                  <a:schemeClr val="tx1"/>
                </a:solidFill>
                <a:latin typeface="Century Gothic" panose="020B0502020202020204" pitchFamily="34" charset="0"/>
              </a:endParaRPr>
            </a:p>
          </p:txBody>
        </p:sp>
        <p:sp>
          <p:nvSpPr>
            <p:cNvPr id="18" name="TextBox 17">
              <a:extLst>
                <a:ext uri="{FF2B5EF4-FFF2-40B4-BE49-F238E27FC236}">
                  <a16:creationId xmlns:a16="http://schemas.microsoft.com/office/drawing/2014/main" id="{E2A77D10-5FCB-392F-EA71-DF05499F5830}"/>
                </a:ext>
              </a:extLst>
            </p:cNvPr>
            <p:cNvSpPr txBox="1"/>
            <p:nvPr/>
          </p:nvSpPr>
          <p:spPr>
            <a:xfrm>
              <a:off x="6543522" y="1416248"/>
              <a:ext cx="5330742" cy="2292935"/>
            </a:xfrm>
            <a:prstGeom prst="rect">
              <a:avLst/>
            </a:prstGeom>
            <a:noFill/>
          </p:spPr>
          <p:txBody>
            <a:bodyPr wrap="square" rtlCol="0">
              <a:spAutoFit/>
            </a:bodyPr>
            <a:lstStyle/>
            <a:p>
              <a:pPr marL="285750" indent="-285750">
                <a:spcAft>
                  <a:spcPts val="600"/>
                </a:spcAft>
                <a:buClr>
                  <a:srgbClr val="AD2300"/>
                </a:buClr>
                <a:buSzPct val="110000"/>
                <a:buFont typeface="System Font Regular"/>
                <a:buChar char="—"/>
              </a:pPr>
              <a:r>
                <a:rPr lang="en-US" sz="1200">
                  <a:ea typeface="Arial" charset="0"/>
                  <a:cs typeface="Arial" charset="0"/>
                </a:rPr>
                <a:t>Potential for bias in AI systems if not properly designed and monitored</a:t>
              </a:r>
            </a:p>
            <a:p>
              <a:pPr marL="285750" indent="-285750">
                <a:spcAft>
                  <a:spcPts val="600"/>
                </a:spcAft>
                <a:buClr>
                  <a:srgbClr val="AD2300"/>
                </a:buClr>
                <a:buSzPct val="110000"/>
                <a:buFont typeface="System Font Regular"/>
                <a:buChar char="—"/>
              </a:pPr>
              <a:r>
                <a:rPr lang="en-US" sz="1200">
                  <a:ea typeface="Arial" charset="0"/>
                  <a:cs typeface="Arial" charset="0"/>
                </a:rPr>
                <a:t>High initial costs for implementation and maintenance</a:t>
              </a:r>
            </a:p>
            <a:p>
              <a:pPr marL="285750" indent="-285750">
                <a:spcAft>
                  <a:spcPts val="600"/>
                </a:spcAft>
                <a:buClr>
                  <a:srgbClr val="AD2300"/>
                </a:buClr>
                <a:buSzPct val="110000"/>
                <a:buFont typeface="System Font Regular"/>
                <a:buChar char="—"/>
              </a:pPr>
              <a:r>
                <a:rPr lang="en-US" sz="1200">
                  <a:ea typeface="Arial" charset="0"/>
                  <a:cs typeface="Arial" charset="0"/>
                </a:rPr>
                <a:t>Dependency on quality and quantity of data for accurate results</a:t>
              </a:r>
            </a:p>
            <a:p>
              <a:pPr marL="285750" indent="-285750">
                <a:spcAft>
                  <a:spcPts val="600"/>
                </a:spcAft>
                <a:buClr>
                  <a:srgbClr val="AD2300"/>
                </a:buClr>
                <a:buSzPct val="110000"/>
                <a:buFont typeface="System Font Regular"/>
                <a:buChar char="—"/>
              </a:pPr>
              <a:r>
                <a:rPr lang="en-US" sz="1200">
                  <a:ea typeface="Arial" charset="0"/>
                  <a:cs typeface="Arial" charset="0"/>
                </a:rPr>
                <a:t>Complexity and opacity of some AI systems</a:t>
              </a:r>
            </a:p>
            <a:p>
              <a:pPr marL="285750" indent="-285750">
                <a:spcAft>
                  <a:spcPts val="600"/>
                </a:spcAft>
                <a:buClr>
                  <a:srgbClr val="AD2300"/>
                </a:buClr>
                <a:buSzPct val="110000"/>
                <a:buFont typeface="System Font Regular"/>
                <a:buChar char="—"/>
              </a:pPr>
              <a:r>
                <a:rPr lang="en-US" sz="1200">
                  <a:ea typeface="Arial" charset="0"/>
                  <a:cs typeface="Arial" charset="0"/>
                </a:rPr>
                <a:t>Potential for unintended consequences or misuse</a:t>
              </a:r>
            </a:p>
            <a:p>
              <a:pPr marL="285750" indent="-285750">
                <a:spcAft>
                  <a:spcPts val="600"/>
                </a:spcAft>
                <a:buClr>
                  <a:srgbClr val="AD2300"/>
                </a:buClr>
                <a:buSzPct val="110000"/>
                <a:buFont typeface="System Font Regular"/>
                <a:buChar char="—"/>
              </a:pPr>
              <a:r>
                <a:rPr lang="en-US" sz="1200">
                  <a:ea typeface="Arial" charset="0"/>
                  <a:cs typeface="Arial" charset="0"/>
                </a:rPr>
                <a:t>Integration with existing IT systems and business processes may be challenging</a:t>
              </a:r>
            </a:p>
            <a:p>
              <a:pPr marL="285750" indent="-285750">
                <a:spcAft>
                  <a:spcPts val="600"/>
                </a:spcAft>
                <a:buClr>
                  <a:srgbClr val="AD2300"/>
                </a:buClr>
                <a:buSzPct val="110000"/>
                <a:buFont typeface="System Font Regular"/>
                <a:buChar char="—"/>
              </a:pPr>
              <a:r>
                <a:rPr lang="en-US" sz="1200">
                  <a:ea typeface="Arial" charset="0"/>
                  <a:cs typeface="Arial" charset="0"/>
                </a:rPr>
                <a:t>Shortage of highly-skilled professionals to manage and support systems</a:t>
              </a:r>
            </a:p>
            <a:p>
              <a:pPr marL="285750" indent="-285750">
                <a:spcAft>
                  <a:spcPts val="1200"/>
                </a:spcAft>
                <a:buClr>
                  <a:srgbClr val="AD2300"/>
                </a:buClr>
                <a:buSzPct val="110000"/>
                <a:buFont typeface="System Font Regular"/>
                <a:buChar char="—"/>
              </a:pPr>
              <a:endParaRPr lang="en-US" sz="1200">
                <a:solidFill>
                  <a:schemeClr val="bg1"/>
                </a:solidFill>
              </a:endParaRPr>
            </a:p>
          </p:txBody>
        </p:sp>
        <p:sp>
          <p:nvSpPr>
            <p:cNvPr id="20" name="Rectangle 19">
              <a:extLst>
                <a:ext uri="{FF2B5EF4-FFF2-40B4-BE49-F238E27FC236}">
                  <a16:creationId xmlns:a16="http://schemas.microsoft.com/office/drawing/2014/main" id="{55CE695A-7F51-B841-6B6A-FC9749A2168D}"/>
                </a:ext>
              </a:extLst>
            </p:cNvPr>
            <p:cNvSpPr/>
            <p:nvPr/>
          </p:nvSpPr>
          <p:spPr>
            <a:xfrm>
              <a:off x="724837" y="4127157"/>
              <a:ext cx="5468486" cy="241196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a:solidFill>
                  <a:schemeClr val="tx1"/>
                </a:solidFill>
                <a:latin typeface="Century Gothic" panose="020B0502020202020204" pitchFamily="34" charset="0"/>
              </a:endParaRPr>
            </a:p>
          </p:txBody>
        </p:sp>
        <p:sp>
          <p:nvSpPr>
            <p:cNvPr id="21" name="Rectangle 20">
              <a:extLst>
                <a:ext uri="{FF2B5EF4-FFF2-40B4-BE49-F238E27FC236}">
                  <a16:creationId xmlns:a16="http://schemas.microsoft.com/office/drawing/2014/main" id="{BEA862F9-2DD8-AC5A-8347-FB19AF7A418E}"/>
                </a:ext>
              </a:extLst>
            </p:cNvPr>
            <p:cNvSpPr/>
            <p:nvPr/>
          </p:nvSpPr>
          <p:spPr>
            <a:xfrm flipV="1">
              <a:off x="724837" y="6493387"/>
              <a:ext cx="5468486" cy="9144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a:solidFill>
                  <a:schemeClr val="tx1"/>
                </a:solidFill>
                <a:latin typeface="Century Gothic" panose="020B0502020202020204" pitchFamily="34" charset="0"/>
              </a:endParaRPr>
            </a:p>
          </p:txBody>
        </p:sp>
        <p:sp>
          <p:nvSpPr>
            <p:cNvPr id="22" name="TextBox 21">
              <a:extLst>
                <a:ext uri="{FF2B5EF4-FFF2-40B4-BE49-F238E27FC236}">
                  <a16:creationId xmlns:a16="http://schemas.microsoft.com/office/drawing/2014/main" id="{59F033C6-C4AB-9FCA-8848-D103882E8326}"/>
                </a:ext>
              </a:extLst>
            </p:cNvPr>
            <p:cNvSpPr txBox="1"/>
            <p:nvPr/>
          </p:nvSpPr>
          <p:spPr>
            <a:xfrm rot="16200000">
              <a:off x="-716188" y="5169872"/>
              <a:ext cx="2460580" cy="369332"/>
            </a:xfrm>
            <a:prstGeom prst="rect">
              <a:avLst/>
            </a:prstGeom>
            <a:noFill/>
          </p:spPr>
          <p:txBody>
            <a:bodyPr wrap="square" rtlCol="0">
              <a:spAutoFit/>
            </a:bodyPr>
            <a:lstStyle/>
            <a:p>
              <a:pPr algn="ctr"/>
              <a:r>
                <a:rPr lang="en-US">
                  <a:solidFill>
                    <a:schemeClr val="tx1">
                      <a:lumMod val="65000"/>
                      <a:lumOff val="35000"/>
                    </a:schemeClr>
                  </a:solidFill>
                </a:rPr>
                <a:t>EXTERNAL FACTORS</a:t>
              </a:r>
            </a:p>
          </p:txBody>
        </p:sp>
        <p:sp>
          <p:nvSpPr>
            <p:cNvPr id="23" name="TextBox 22">
              <a:extLst>
                <a:ext uri="{FF2B5EF4-FFF2-40B4-BE49-F238E27FC236}">
                  <a16:creationId xmlns:a16="http://schemas.microsoft.com/office/drawing/2014/main" id="{0FFF08A1-9759-E1CC-3CFF-50D876567F24}"/>
                </a:ext>
              </a:extLst>
            </p:cNvPr>
            <p:cNvSpPr txBox="1"/>
            <p:nvPr/>
          </p:nvSpPr>
          <p:spPr>
            <a:xfrm rot="16200000">
              <a:off x="-716471" y="2308792"/>
              <a:ext cx="2457572" cy="369332"/>
            </a:xfrm>
            <a:prstGeom prst="rect">
              <a:avLst/>
            </a:prstGeom>
            <a:noFill/>
          </p:spPr>
          <p:txBody>
            <a:bodyPr wrap="square" rtlCol="0">
              <a:spAutoFit/>
            </a:bodyPr>
            <a:lstStyle/>
            <a:p>
              <a:pPr algn="ctr"/>
              <a:r>
                <a:rPr lang="en-US">
                  <a:solidFill>
                    <a:schemeClr val="tx1">
                      <a:lumMod val="65000"/>
                      <a:lumOff val="35000"/>
                    </a:schemeClr>
                  </a:solidFill>
                </a:rPr>
                <a:t>INTERNAL FACTORS</a:t>
              </a:r>
            </a:p>
          </p:txBody>
        </p:sp>
        <p:sp>
          <p:nvSpPr>
            <p:cNvPr id="24" name="TextBox 23">
              <a:extLst>
                <a:ext uri="{FF2B5EF4-FFF2-40B4-BE49-F238E27FC236}">
                  <a16:creationId xmlns:a16="http://schemas.microsoft.com/office/drawing/2014/main" id="{6B4D8E9F-0A68-0C4D-6B72-177F10325FE6}"/>
                </a:ext>
              </a:extLst>
            </p:cNvPr>
            <p:cNvSpPr txBox="1"/>
            <p:nvPr/>
          </p:nvSpPr>
          <p:spPr>
            <a:xfrm>
              <a:off x="724837" y="892624"/>
              <a:ext cx="5468486" cy="369332"/>
            </a:xfrm>
            <a:prstGeom prst="rect">
              <a:avLst/>
            </a:prstGeom>
            <a:noFill/>
          </p:spPr>
          <p:txBody>
            <a:bodyPr wrap="square" rtlCol="0">
              <a:spAutoFit/>
            </a:bodyPr>
            <a:lstStyle/>
            <a:p>
              <a:pPr algn="ctr"/>
              <a:r>
                <a:rPr lang="en-US" b="1" spc="300">
                  <a:solidFill>
                    <a:schemeClr val="tx1">
                      <a:lumMod val="65000"/>
                      <a:lumOff val="35000"/>
                    </a:schemeClr>
                  </a:solidFill>
                </a:rPr>
                <a:t>STRENGTHS</a:t>
              </a:r>
              <a:r>
                <a:rPr lang="en-US" spc="300">
                  <a:solidFill>
                    <a:schemeClr val="tx1">
                      <a:lumMod val="65000"/>
                      <a:lumOff val="35000"/>
                    </a:schemeClr>
                  </a:solidFill>
                </a:rPr>
                <a:t>  +</a:t>
              </a:r>
            </a:p>
          </p:txBody>
        </p:sp>
        <p:sp>
          <p:nvSpPr>
            <p:cNvPr id="25" name="TextBox 24">
              <a:extLst>
                <a:ext uri="{FF2B5EF4-FFF2-40B4-BE49-F238E27FC236}">
                  <a16:creationId xmlns:a16="http://schemas.microsoft.com/office/drawing/2014/main" id="{0C338280-31D1-790F-6070-CAEA0003D542}"/>
                </a:ext>
              </a:extLst>
            </p:cNvPr>
            <p:cNvSpPr txBox="1"/>
            <p:nvPr/>
          </p:nvSpPr>
          <p:spPr>
            <a:xfrm>
              <a:off x="6382628" y="892624"/>
              <a:ext cx="5468486" cy="369332"/>
            </a:xfrm>
            <a:prstGeom prst="rect">
              <a:avLst/>
            </a:prstGeom>
            <a:noFill/>
          </p:spPr>
          <p:txBody>
            <a:bodyPr wrap="square" rtlCol="0">
              <a:spAutoFit/>
            </a:bodyPr>
            <a:lstStyle/>
            <a:p>
              <a:pPr algn="ctr"/>
              <a:r>
                <a:rPr lang="en-US" b="1" spc="300">
                  <a:solidFill>
                    <a:schemeClr val="tx1">
                      <a:lumMod val="65000"/>
                      <a:lumOff val="35000"/>
                    </a:schemeClr>
                  </a:solidFill>
                </a:rPr>
                <a:t>WEAKNESSES  –</a:t>
              </a:r>
            </a:p>
          </p:txBody>
        </p:sp>
        <p:sp>
          <p:nvSpPr>
            <p:cNvPr id="27" name="Rectangle 26">
              <a:extLst>
                <a:ext uri="{FF2B5EF4-FFF2-40B4-BE49-F238E27FC236}">
                  <a16:creationId xmlns:a16="http://schemas.microsoft.com/office/drawing/2014/main" id="{D537CF76-7319-FD6A-1F4A-63B2E8818A59}"/>
                </a:ext>
              </a:extLst>
            </p:cNvPr>
            <p:cNvSpPr/>
            <p:nvPr/>
          </p:nvSpPr>
          <p:spPr>
            <a:xfrm>
              <a:off x="6382628" y="4127157"/>
              <a:ext cx="5468486" cy="24119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a:solidFill>
                  <a:schemeClr val="tx1"/>
                </a:solidFill>
                <a:latin typeface="Century Gothic" panose="020B0502020202020204" pitchFamily="34" charset="0"/>
              </a:endParaRPr>
            </a:p>
          </p:txBody>
        </p:sp>
        <p:sp>
          <p:nvSpPr>
            <p:cNvPr id="28" name="Rectangle 27">
              <a:extLst>
                <a:ext uri="{FF2B5EF4-FFF2-40B4-BE49-F238E27FC236}">
                  <a16:creationId xmlns:a16="http://schemas.microsoft.com/office/drawing/2014/main" id="{72877E51-C809-5ED8-472D-78CE9B863730}"/>
                </a:ext>
              </a:extLst>
            </p:cNvPr>
            <p:cNvSpPr/>
            <p:nvPr/>
          </p:nvSpPr>
          <p:spPr>
            <a:xfrm flipV="1">
              <a:off x="6382628" y="6493387"/>
              <a:ext cx="5468486" cy="914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a:solidFill>
                  <a:schemeClr val="tx1"/>
                </a:solidFill>
                <a:latin typeface="Century Gothic" panose="020B0502020202020204" pitchFamily="34" charset="0"/>
              </a:endParaRPr>
            </a:p>
          </p:txBody>
        </p:sp>
        <p:sp>
          <p:nvSpPr>
            <p:cNvPr id="29" name="TextBox 28">
              <a:extLst>
                <a:ext uri="{FF2B5EF4-FFF2-40B4-BE49-F238E27FC236}">
                  <a16:creationId xmlns:a16="http://schemas.microsoft.com/office/drawing/2014/main" id="{2D6A1C5A-B680-097E-2DE7-B4B7BCAA2E84}"/>
                </a:ext>
              </a:extLst>
            </p:cNvPr>
            <p:cNvSpPr txBox="1"/>
            <p:nvPr/>
          </p:nvSpPr>
          <p:spPr>
            <a:xfrm>
              <a:off x="887359" y="4298122"/>
              <a:ext cx="5330742" cy="2477601"/>
            </a:xfrm>
            <a:prstGeom prst="rect">
              <a:avLst/>
            </a:prstGeom>
            <a:noFill/>
          </p:spPr>
          <p:txBody>
            <a:bodyPr wrap="square" rtlCol="0">
              <a:spAutoFit/>
            </a:bodyPr>
            <a:lstStyle/>
            <a:p>
              <a:pPr marL="285750" indent="-285750">
                <a:spcAft>
                  <a:spcPts val="600"/>
                </a:spcAft>
                <a:buClr>
                  <a:schemeClr val="accent6">
                    <a:lumMod val="75000"/>
                  </a:schemeClr>
                </a:buClr>
                <a:buSzPct val="110000"/>
                <a:buFont typeface=".PingFang SC Regular"/>
                <a:buChar char="＋"/>
              </a:pPr>
              <a:r>
                <a:rPr lang="en-US" sz="1200">
                  <a:ea typeface="Arial" charset="0"/>
                  <a:cs typeface="Arial" charset="0"/>
                </a:rPr>
                <a:t>Advancements in healthcare, education, and scientific research</a:t>
              </a:r>
            </a:p>
            <a:p>
              <a:pPr marL="285750" indent="-285750">
                <a:spcAft>
                  <a:spcPts val="600"/>
                </a:spcAft>
                <a:buClr>
                  <a:schemeClr val="accent6">
                    <a:lumMod val="75000"/>
                  </a:schemeClr>
                </a:buClr>
                <a:buSzPct val="110000"/>
                <a:buFont typeface=".PingFang SC Regular"/>
                <a:buChar char="＋"/>
              </a:pPr>
              <a:r>
                <a:rPr lang="en-US" sz="1200">
                  <a:ea typeface="Arial" charset="0"/>
                  <a:cs typeface="Arial" charset="0"/>
                </a:rPr>
                <a:t>Automation of repetitive tasks, freeing up human resources for more complex work</a:t>
              </a:r>
            </a:p>
            <a:p>
              <a:pPr marL="285750" indent="-285750">
                <a:spcAft>
                  <a:spcPts val="600"/>
                </a:spcAft>
                <a:buClr>
                  <a:schemeClr val="accent6">
                    <a:lumMod val="75000"/>
                  </a:schemeClr>
                </a:buClr>
                <a:buSzPct val="110000"/>
                <a:buFont typeface=".PingFang SC Regular"/>
                <a:buChar char="＋"/>
              </a:pPr>
              <a:r>
                <a:rPr lang="en-US" sz="1200">
                  <a:ea typeface="Arial" charset="0"/>
                  <a:cs typeface="Arial" charset="0"/>
                </a:rPr>
                <a:t>Development of new AI-driven industries, products, services, and job roles</a:t>
              </a:r>
            </a:p>
            <a:p>
              <a:pPr marL="285750" indent="-285750">
                <a:spcAft>
                  <a:spcPts val="600"/>
                </a:spcAft>
                <a:buClr>
                  <a:schemeClr val="accent6">
                    <a:lumMod val="75000"/>
                  </a:schemeClr>
                </a:buClr>
                <a:buSzPct val="110000"/>
                <a:buFont typeface=".PingFang SC Regular"/>
                <a:buChar char="＋"/>
              </a:pPr>
              <a:r>
                <a:rPr lang="en-US" sz="1200">
                  <a:ea typeface="Arial" charset="0"/>
                  <a:cs typeface="Arial" charset="0"/>
                </a:rPr>
                <a:t>Improved environmental monitoring and resource management</a:t>
              </a:r>
            </a:p>
            <a:p>
              <a:pPr marL="285750" indent="-285750">
                <a:spcAft>
                  <a:spcPts val="600"/>
                </a:spcAft>
                <a:buClr>
                  <a:schemeClr val="accent6">
                    <a:lumMod val="75000"/>
                  </a:schemeClr>
                </a:buClr>
                <a:buSzPct val="110000"/>
                <a:buFont typeface=".PingFang SC Regular"/>
                <a:buChar char="＋"/>
              </a:pPr>
              <a:r>
                <a:rPr lang="en-US" sz="1200">
                  <a:ea typeface="Arial" charset="0"/>
                  <a:cs typeface="Arial" charset="0"/>
                </a:rPr>
                <a:t>Enhanced cybersecurity through AI-powered threat detection</a:t>
              </a:r>
            </a:p>
            <a:p>
              <a:pPr marL="285750" indent="-285750">
                <a:spcAft>
                  <a:spcPts val="600"/>
                </a:spcAft>
                <a:buClr>
                  <a:schemeClr val="accent6">
                    <a:lumMod val="75000"/>
                  </a:schemeClr>
                </a:buClr>
                <a:buSzPct val="110000"/>
                <a:buFont typeface=".PingFang SC Regular"/>
                <a:buChar char="＋"/>
              </a:pPr>
              <a:r>
                <a:rPr lang="en-US" sz="1200">
                  <a:ea typeface="Arial" charset="0"/>
                  <a:cs typeface="Arial" charset="0"/>
                </a:rPr>
                <a:t>Optimise customer engagement and personalisation</a:t>
              </a:r>
            </a:p>
            <a:p>
              <a:pPr marL="285750" indent="-285750">
                <a:spcAft>
                  <a:spcPts val="600"/>
                </a:spcAft>
                <a:buClr>
                  <a:schemeClr val="accent6">
                    <a:lumMod val="75000"/>
                  </a:schemeClr>
                </a:buClr>
                <a:buSzPct val="110000"/>
                <a:buFont typeface=".PingFang SC Regular"/>
                <a:buChar char="＋"/>
              </a:pPr>
              <a:r>
                <a:rPr lang="en-US" sz="1200">
                  <a:ea typeface="Arial" charset="0"/>
                  <a:cs typeface="Arial" charset="0"/>
                </a:rPr>
                <a:t>Enhance user experience and foster loyalty</a:t>
              </a:r>
            </a:p>
            <a:p>
              <a:pPr marL="285750" indent="-285750">
                <a:spcAft>
                  <a:spcPts val="1200"/>
                </a:spcAft>
                <a:buClr>
                  <a:srgbClr val="007A84"/>
                </a:buClr>
                <a:buSzPct val="110000"/>
                <a:buFont typeface=".PingFang SC Regular"/>
                <a:buChar char="＋"/>
              </a:pPr>
              <a:endParaRPr lang="en-US" sz="1200">
                <a:solidFill>
                  <a:schemeClr val="bg1"/>
                </a:solidFill>
                <a:ea typeface="Arial" charset="0"/>
                <a:cs typeface="Arial" charset="0"/>
              </a:endParaRPr>
            </a:p>
          </p:txBody>
        </p:sp>
        <p:sp>
          <p:nvSpPr>
            <p:cNvPr id="30" name="TextBox 29">
              <a:extLst>
                <a:ext uri="{FF2B5EF4-FFF2-40B4-BE49-F238E27FC236}">
                  <a16:creationId xmlns:a16="http://schemas.microsoft.com/office/drawing/2014/main" id="{29B46BA8-C2C3-1354-1C07-31F2A10D0331}"/>
                </a:ext>
              </a:extLst>
            </p:cNvPr>
            <p:cNvSpPr txBox="1"/>
            <p:nvPr/>
          </p:nvSpPr>
          <p:spPr>
            <a:xfrm>
              <a:off x="6526430" y="4298122"/>
              <a:ext cx="5330742" cy="2031325"/>
            </a:xfrm>
            <a:prstGeom prst="rect">
              <a:avLst/>
            </a:prstGeom>
            <a:noFill/>
          </p:spPr>
          <p:txBody>
            <a:bodyPr wrap="square" rtlCol="0">
              <a:spAutoFit/>
            </a:bodyPr>
            <a:lstStyle/>
            <a:p>
              <a:pPr marL="285750" indent="-285750">
                <a:spcAft>
                  <a:spcPts val="600"/>
                </a:spcAft>
                <a:buClr>
                  <a:srgbClr val="FF0000"/>
                </a:buClr>
                <a:buSzPct val="110000"/>
                <a:buFont typeface="System Font Regular"/>
                <a:buChar char="—"/>
              </a:pPr>
              <a:r>
                <a:rPr lang="en-US" sz="1200" dirty="0">
                  <a:ea typeface="Arial" charset="0"/>
                  <a:cs typeface="Arial" charset="0"/>
                </a:rPr>
                <a:t>Job displacement in certain sectors due to automation</a:t>
              </a:r>
            </a:p>
            <a:p>
              <a:pPr marL="285750" indent="-285750">
                <a:spcAft>
                  <a:spcPts val="600"/>
                </a:spcAft>
                <a:buClr>
                  <a:srgbClr val="FF0000"/>
                </a:buClr>
                <a:buSzPct val="110000"/>
                <a:buFont typeface="System Font Regular"/>
                <a:buChar char="—"/>
              </a:pPr>
              <a:r>
                <a:rPr lang="en-US" sz="1200" dirty="0">
                  <a:ea typeface="Arial" charset="0"/>
                  <a:cs typeface="Arial" charset="0"/>
                </a:rPr>
                <a:t>Cyber Security and privacy concerns related to data usage</a:t>
              </a:r>
            </a:p>
            <a:p>
              <a:pPr marL="285750" indent="-285750">
                <a:spcAft>
                  <a:spcPts val="600"/>
                </a:spcAft>
                <a:buClr>
                  <a:srgbClr val="FF0000"/>
                </a:buClr>
                <a:buSzPct val="110000"/>
                <a:buFont typeface="System Font Regular"/>
                <a:buChar char="—"/>
              </a:pPr>
              <a:r>
                <a:rPr lang="en-US" sz="1200" dirty="0">
                  <a:ea typeface="Arial" charset="0"/>
                  <a:cs typeface="Arial" charset="0"/>
                </a:rPr>
                <a:t>Ethical considerations and potential misuse of AI technologies</a:t>
              </a:r>
            </a:p>
            <a:p>
              <a:pPr marL="285750" indent="-285750">
                <a:spcAft>
                  <a:spcPts val="600"/>
                </a:spcAft>
                <a:buClr>
                  <a:srgbClr val="FF0000"/>
                </a:buClr>
                <a:buSzPct val="110000"/>
                <a:buFont typeface="System Font Regular"/>
                <a:buChar char="—"/>
              </a:pPr>
              <a:r>
                <a:rPr lang="en-US" sz="1200" dirty="0">
                  <a:ea typeface="Arial" charset="0"/>
                  <a:cs typeface="Arial" charset="0"/>
                </a:rPr>
                <a:t>Regulatory challenges and potential legal liabilities</a:t>
              </a:r>
            </a:p>
            <a:p>
              <a:pPr marL="285750" indent="-285750">
                <a:spcAft>
                  <a:spcPts val="600"/>
                </a:spcAft>
                <a:buClr>
                  <a:srgbClr val="FF0000"/>
                </a:buClr>
                <a:buSzPct val="110000"/>
                <a:buFont typeface="System Font Regular"/>
                <a:buChar char="—"/>
              </a:pPr>
              <a:r>
                <a:rPr lang="en-US" sz="1200" dirty="0">
                  <a:ea typeface="Arial" charset="0"/>
                  <a:cs typeface="Arial" charset="0"/>
                </a:rPr>
                <a:t>Widening technological gap between organisations and countries</a:t>
              </a:r>
            </a:p>
            <a:p>
              <a:pPr marL="285750" indent="-285750">
                <a:spcAft>
                  <a:spcPts val="600"/>
                </a:spcAft>
                <a:buClr>
                  <a:srgbClr val="FF0000"/>
                </a:buClr>
                <a:buSzPct val="110000"/>
                <a:buFont typeface="System Font Regular"/>
                <a:buChar char="—"/>
              </a:pPr>
              <a:r>
                <a:rPr lang="en-US" sz="1200" dirty="0">
                  <a:ea typeface="Arial" charset="0"/>
                  <a:cs typeface="Arial" charset="0"/>
                </a:rPr>
                <a:t>Organisational culture may not be prepared for AI-driven transformation</a:t>
              </a:r>
            </a:p>
            <a:p>
              <a:pPr marL="285750" indent="-285750">
                <a:spcAft>
                  <a:spcPts val="600"/>
                </a:spcAft>
                <a:buClr>
                  <a:srgbClr val="FF0000"/>
                </a:buClr>
                <a:buSzPct val="110000"/>
                <a:buFont typeface="System Font Regular"/>
                <a:buChar char="—"/>
              </a:pPr>
              <a:r>
                <a:rPr lang="en-US" sz="1200" dirty="0">
                  <a:cs typeface="Arial" charset="0"/>
                </a:rPr>
                <a:t>Over-reliance on AI – AI should add to human decision-making and not replace it</a:t>
              </a:r>
            </a:p>
          </p:txBody>
        </p:sp>
        <p:sp>
          <p:nvSpPr>
            <p:cNvPr id="31" name="TextBox 30">
              <a:extLst>
                <a:ext uri="{FF2B5EF4-FFF2-40B4-BE49-F238E27FC236}">
                  <a16:creationId xmlns:a16="http://schemas.microsoft.com/office/drawing/2014/main" id="{CD6385EB-3ADE-966B-F695-BFABB4A55A0F}"/>
                </a:ext>
              </a:extLst>
            </p:cNvPr>
            <p:cNvSpPr txBox="1"/>
            <p:nvPr/>
          </p:nvSpPr>
          <p:spPr>
            <a:xfrm>
              <a:off x="715200" y="3766679"/>
              <a:ext cx="5468486" cy="369332"/>
            </a:xfrm>
            <a:prstGeom prst="rect">
              <a:avLst/>
            </a:prstGeom>
            <a:noFill/>
          </p:spPr>
          <p:txBody>
            <a:bodyPr wrap="square" rtlCol="0">
              <a:spAutoFit/>
            </a:bodyPr>
            <a:lstStyle/>
            <a:p>
              <a:pPr algn="ctr"/>
              <a:r>
                <a:rPr lang="en-US" b="1" spc="300">
                  <a:solidFill>
                    <a:schemeClr val="tx1">
                      <a:lumMod val="65000"/>
                      <a:lumOff val="35000"/>
                    </a:schemeClr>
                  </a:solidFill>
                </a:rPr>
                <a:t>OPPORTUNITIES  +</a:t>
              </a:r>
            </a:p>
          </p:txBody>
        </p:sp>
        <p:sp>
          <p:nvSpPr>
            <p:cNvPr id="32" name="TextBox 31">
              <a:extLst>
                <a:ext uri="{FF2B5EF4-FFF2-40B4-BE49-F238E27FC236}">
                  <a16:creationId xmlns:a16="http://schemas.microsoft.com/office/drawing/2014/main" id="{AC5FEC3B-5C04-4336-3DE5-0E80CAECFEFD}"/>
                </a:ext>
              </a:extLst>
            </p:cNvPr>
            <p:cNvSpPr txBox="1"/>
            <p:nvPr/>
          </p:nvSpPr>
          <p:spPr>
            <a:xfrm>
              <a:off x="6372991" y="3766679"/>
              <a:ext cx="5468486" cy="369332"/>
            </a:xfrm>
            <a:prstGeom prst="rect">
              <a:avLst/>
            </a:prstGeom>
            <a:noFill/>
          </p:spPr>
          <p:txBody>
            <a:bodyPr wrap="square" rtlCol="0">
              <a:spAutoFit/>
            </a:bodyPr>
            <a:lstStyle/>
            <a:p>
              <a:pPr algn="ctr"/>
              <a:r>
                <a:rPr lang="en-US" b="1" spc="300">
                  <a:solidFill>
                    <a:schemeClr val="tx1">
                      <a:lumMod val="65000"/>
                      <a:lumOff val="35000"/>
                    </a:schemeClr>
                  </a:solidFill>
                </a:rPr>
                <a:t>THREATS  –</a:t>
              </a:r>
            </a:p>
          </p:txBody>
        </p:sp>
      </p:grpSp>
      <p:sp>
        <p:nvSpPr>
          <p:cNvPr id="2" name="Slide Number Placeholder 1">
            <a:extLst>
              <a:ext uri="{FF2B5EF4-FFF2-40B4-BE49-F238E27FC236}">
                <a16:creationId xmlns:a16="http://schemas.microsoft.com/office/drawing/2014/main" id="{1BD22004-A165-4AFA-59FA-4FDC93FC05DB}"/>
              </a:ext>
            </a:extLst>
          </p:cNvPr>
          <p:cNvSpPr>
            <a:spLocks noGrp="1"/>
          </p:cNvSpPr>
          <p:nvPr>
            <p:ph type="sldNum" sz="quarter" idx="12"/>
          </p:nvPr>
        </p:nvSpPr>
        <p:spPr>
          <a:xfrm>
            <a:off x="9276348" y="6492875"/>
            <a:ext cx="2743200" cy="365125"/>
          </a:xfrm>
        </p:spPr>
        <p:txBody>
          <a:bodyPr/>
          <a:lstStyle/>
          <a:p>
            <a:r>
              <a:rPr lang="en-AU"/>
              <a:t>3</a:t>
            </a:r>
          </a:p>
        </p:txBody>
      </p:sp>
    </p:spTree>
    <p:extLst>
      <p:ext uri="{BB962C8B-B14F-4D97-AF65-F5344CB8AC3E}">
        <p14:creationId xmlns:p14="http://schemas.microsoft.com/office/powerpoint/2010/main" val="2408521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Technological background">
            <a:extLst>
              <a:ext uri="{FF2B5EF4-FFF2-40B4-BE49-F238E27FC236}">
                <a16:creationId xmlns:a16="http://schemas.microsoft.com/office/drawing/2014/main" id="{9083B378-33ED-42E4-A37C-C9B84E4313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16012"/>
          </a:xfrm>
          <a:prstGeom prst="rect">
            <a:avLst/>
          </a:prstGeom>
        </p:spPr>
      </p:pic>
      <p:sp>
        <p:nvSpPr>
          <p:cNvPr id="7" name="TextBox 6">
            <a:extLst>
              <a:ext uri="{FF2B5EF4-FFF2-40B4-BE49-F238E27FC236}">
                <a16:creationId xmlns:a16="http://schemas.microsoft.com/office/drawing/2014/main" id="{84AD5852-FBF1-1ACF-F8FF-F26258D27B53}"/>
              </a:ext>
            </a:extLst>
          </p:cNvPr>
          <p:cNvSpPr txBox="1"/>
          <p:nvPr/>
        </p:nvSpPr>
        <p:spPr>
          <a:xfrm>
            <a:off x="-734638" y="-7685"/>
            <a:ext cx="6096000" cy="461665"/>
          </a:xfrm>
          <a:prstGeom prst="rect">
            <a:avLst/>
          </a:prstGeom>
          <a:noFill/>
        </p:spPr>
        <p:txBody>
          <a:bodyPr wrap="square">
            <a:spAutoFit/>
          </a:bodyPr>
          <a:lstStyle/>
          <a:p>
            <a:pPr algn="ctr"/>
            <a:r>
              <a:rPr lang="en-AU" sz="2400" b="1">
                <a:solidFill>
                  <a:schemeClr val="bg1"/>
                </a:solidFill>
              </a:rPr>
              <a:t>Alignment to Enterprise Risk</a:t>
            </a:r>
          </a:p>
        </p:txBody>
      </p:sp>
      <p:pic>
        <p:nvPicPr>
          <p:cNvPr id="6" name="Picture 5" descr="Interior of server room">
            <a:extLst>
              <a:ext uri="{FF2B5EF4-FFF2-40B4-BE49-F238E27FC236}">
                <a16:creationId xmlns:a16="http://schemas.microsoft.com/office/drawing/2014/main" id="{B533441B-B21A-0C80-052A-2C3BF59840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616012"/>
            <a:ext cx="1802658" cy="6241989"/>
          </a:xfrm>
          <a:prstGeom prst="rect">
            <a:avLst/>
          </a:prstGeom>
        </p:spPr>
      </p:pic>
      <p:pic>
        <p:nvPicPr>
          <p:cNvPr id="3" name="Picture 2">
            <a:extLst>
              <a:ext uri="{FF2B5EF4-FFF2-40B4-BE49-F238E27FC236}">
                <a16:creationId xmlns:a16="http://schemas.microsoft.com/office/drawing/2014/main" id="{6CF47860-776F-6FC3-273D-DED88B9DADA7}"/>
              </a:ext>
            </a:extLst>
          </p:cNvPr>
          <p:cNvPicPr>
            <a:picLocks noChangeAspect="1"/>
          </p:cNvPicPr>
          <p:nvPr/>
        </p:nvPicPr>
        <p:blipFill>
          <a:blip r:embed="rId5"/>
          <a:stretch>
            <a:fillRect/>
          </a:stretch>
        </p:blipFill>
        <p:spPr>
          <a:xfrm>
            <a:off x="9351204" y="0"/>
            <a:ext cx="2840796" cy="582131"/>
          </a:xfrm>
          <a:prstGeom prst="rect">
            <a:avLst/>
          </a:prstGeom>
        </p:spPr>
      </p:pic>
      <p:grpSp>
        <p:nvGrpSpPr>
          <p:cNvPr id="14" name="Group 13">
            <a:extLst>
              <a:ext uri="{FF2B5EF4-FFF2-40B4-BE49-F238E27FC236}">
                <a16:creationId xmlns:a16="http://schemas.microsoft.com/office/drawing/2014/main" id="{6E52A851-1B27-098D-2C0E-44B442D4433F}"/>
              </a:ext>
            </a:extLst>
          </p:cNvPr>
          <p:cNvGrpSpPr/>
          <p:nvPr/>
        </p:nvGrpSpPr>
        <p:grpSpPr>
          <a:xfrm>
            <a:off x="8664130" y="1409367"/>
            <a:ext cx="3226432" cy="2303115"/>
            <a:chOff x="2672862" y="977215"/>
            <a:chExt cx="3226432" cy="2303115"/>
          </a:xfrm>
        </p:grpSpPr>
        <p:pic>
          <p:nvPicPr>
            <p:cNvPr id="8" name="Picture 7">
              <a:extLst>
                <a:ext uri="{FF2B5EF4-FFF2-40B4-BE49-F238E27FC236}">
                  <a16:creationId xmlns:a16="http://schemas.microsoft.com/office/drawing/2014/main" id="{C4AF8654-261A-25D5-6334-38D7CF83E0FC}"/>
                </a:ext>
              </a:extLst>
            </p:cNvPr>
            <p:cNvPicPr>
              <a:picLocks noChangeAspect="1"/>
            </p:cNvPicPr>
            <p:nvPr/>
          </p:nvPicPr>
          <p:blipFill>
            <a:blip r:embed="rId6"/>
            <a:stretch>
              <a:fillRect/>
            </a:stretch>
          </p:blipFill>
          <p:spPr>
            <a:xfrm>
              <a:off x="2800976" y="1587289"/>
              <a:ext cx="2179047" cy="1607494"/>
            </a:xfrm>
            <a:prstGeom prst="rect">
              <a:avLst/>
            </a:prstGeom>
          </p:spPr>
        </p:pic>
        <p:sp>
          <p:nvSpPr>
            <p:cNvPr id="10" name="TextBox 9">
              <a:extLst>
                <a:ext uri="{FF2B5EF4-FFF2-40B4-BE49-F238E27FC236}">
                  <a16:creationId xmlns:a16="http://schemas.microsoft.com/office/drawing/2014/main" id="{6EF4E87A-D319-3033-C0BB-C087A73F1BEA}"/>
                </a:ext>
              </a:extLst>
            </p:cNvPr>
            <p:cNvSpPr txBox="1"/>
            <p:nvPr/>
          </p:nvSpPr>
          <p:spPr>
            <a:xfrm>
              <a:off x="2798007" y="1020642"/>
              <a:ext cx="3101287" cy="523220"/>
            </a:xfrm>
            <a:prstGeom prst="rect">
              <a:avLst/>
            </a:prstGeom>
            <a:noFill/>
          </p:spPr>
          <p:txBody>
            <a:bodyPr wrap="square" rtlCol="0">
              <a:spAutoFit/>
            </a:bodyPr>
            <a:lstStyle/>
            <a:p>
              <a:r>
                <a:rPr kumimoji="0" lang="en-US" sz="1200" b="1" i="0" u="none" strike="noStrike" kern="1200" cap="none" spc="0" normalizeH="0" baseline="0" noProof="0">
                  <a:ln>
                    <a:noFill/>
                  </a:ln>
                  <a:solidFill>
                    <a:srgbClr val="0C0045"/>
                  </a:solidFill>
                  <a:effectLst/>
                  <a:uLnTx/>
                  <a:uFillTx/>
                  <a:latin typeface="Montserrat" pitchFamily="2" charset="77"/>
                  <a:ea typeface="+mn-ea"/>
                  <a:cs typeface="+mn-cs"/>
                </a:rPr>
                <a:t>AI concerns for IT leadership</a:t>
              </a:r>
            </a:p>
            <a:p>
              <a:r>
                <a:rPr kumimoji="0" lang="en-US" sz="1400" b="0" i="0" u="none" strike="noStrike" kern="1200" cap="none" spc="0" normalizeH="0" baseline="0" noProof="0">
                  <a:ln>
                    <a:noFill/>
                  </a:ln>
                  <a:solidFill>
                    <a:srgbClr val="0C0045"/>
                  </a:solidFill>
                  <a:effectLst/>
                  <a:uLnTx/>
                  <a:uFillTx/>
                  <a:latin typeface="Montserrat" pitchFamily="2" charset="77"/>
                  <a:ea typeface="+mn-ea"/>
                  <a:cs typeface="+mn-cs"/>
                </a:rPr>
                <a:t> </a:t>
              </a:r>
              <a:r>
                <a:rPr kumimoji="0" lang="en-US" sz="1600" b="0" i="0" u="none" strike="noStrike" kern="1200" cap="none" spc="0" normalizeH="0" baseline="0" noProof="0">
                  <a:ln>
                    <a:noFill/>
                  </a:ln>
                  <a:solidFill>
                    <a:srgbClr val="0C0045"/>
                  </a:solidFill>
                  <a:effectLst/>
                  <a:uLnTx/>
                  <a:uFillTx/>
                  <a:latin typeface="Montserrat" pitchFamily="2" charset="77"/>
                  <a:ea typeface="+mn-ea"/>
                  <a:cs typeface="+mn-cs"/>
                </a:rPr>
                <a:t>- </a:t>
              </a:r>
              <a:r>
                <a:rPr kumimoji="0" lang="en-US" sz="1200" b="0" i="0" u="none" strike="noStrike" kern="1200" cap="none" spc="0" normalizeH="0" baseline="0" noProof="0">
                  <a:ln>
                    <a:noFill/>
                  </a:ln>
                  <a:solidFill>
                    <a:srgbClr val="494949"/>
                  </a:solidFill>
                  <a:effectLst/>
                  <a:uLnTx/>
                  <a:uFillTx/>
                  <a:latin typeface="Montserrat" pitchFamily="2" charset="77"/>
                  <a:ea typeface="+mn-ea"/>
                  <a:cs typeface="+mn-cs"/>
                </a:rPr>
                <a:t>Source: KPMG, “U.S. Survey,”  2023</a:t>
              </a:r>
              <a:endParaRPr lang="en-AU" sz="1200"/>
            </a:p>
          </p:txBody>
        </p:sp>
        <p:sp>
          <p:nvSpPr>
            <p:cNvPr id="12" name="Rectangle: Rounded Corners 11">
              <a:extLst>
                <a:ext uri="{FF2B5EF4-FFF2-40B4-BE49-F238E27FC236}">
                  <a16:creationId xmlns:a16="http://schemas.microsoft.com/office/drawing/2014/main" id="{B370BE01-7AE8-DFDB-8872-D5D5D3077DB0}"/>
                </a:ext>
              </a:extLst>
            </p:cNvPr>
            <p:cNvSpPr/>
            <p:nvPr/>
          </p:nvSpPr>
          <p:spPr>
            <a:xfrm>
              <a:off x="2672862" y="977215"/>
              <a:ext cx="3065490" cy="230311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29" name="Graphic 28" descr="Binary with solid fill">
            <a:extLst>
              <a:ext uri="{FF2B5EF4-FFF2-40B4-BE49-F238E27FC236}">
                <a16:creationId xmlns:a16="http://schemas.microsoft.com/office/drawing/2014/main" id="{E73CF713-6EA1-CE4B-E6BA-78A4A97D09D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62977" y="4178796"/>
            <a:ext cx="437548" cy="481311"/>
          </a:xfrm>
          <a:prstGeom prst="rect">
            <a:avLst/>
          </a:prstGeom>
        </p:spPr>
      </p:pic>
      <p:sp>
        <p:nvSpPr>
          <p:cNvPr id="30" name="TextBox 29">
            <a:extLst>
              <a:ext uri="{FF2B5EF4-FFF2-40B4-BE49-F238E27FC236}">
                <a16:creationId xmlns:a16="http://schemas.microsoft.com/office/drawing/2014/main" id="{9FA7A7AB-6D85-40C2-8553-A7B0FCA7F7CC}"/>
              </a:ext>
            </a:extLst>
          </p:cNvPr>
          <p:cNvSpPr txBox="1"/>
          <p:nvPr/>
        </p:nvSpPr>
        <p:spPr>
          <a:xfrm>
            <a:off x="7362326" y="4114981"/>
            <a:ext cx="4436003" cy="984885"/>
          </a:xfrm>
          <a:prstGeom prst="rect">
            <a:avLst/>
          </a:prstGeom>
          <a:noFill/>
        </p:spPr>
        <p:txBody>
          <a:bodyPr wrap="square" lIns="91440" tIns="45720" rIns="91440" bIns="45720" anchor="t">
            <a:spAutoFit/>
          </a:bodyPr>
          <a:lstStyle/>
          <a:p>
            <a:pPr algn="l"/>
            <a:r>
              <a:rPr lang="en-US" sz="1600" b="1" i="0">
                <a:solidFill>
                  <a:srgbClr val="0070C0"/>
                </a:solidFill>
                <a:effectLst/>
              </a:rPr>
              <a:t>Modelling Risks </a:t>
            </a:r>
            <a:r>
              <a:rPr lang="en-US" sz="1400" i="0">
                <a:effectLst/>
              </a:rPr>
              <a:t>- m</a:t>
            </a:r>
            <a:r>
              <a:rPr lang="en-AU" sz="1400" i="0" err="1">
                <a:effectLst/>
              </a:rPr>
              <a:t>odel</a:t>
            </a:r>
            <a:r>
              <a:rPr lang="en-AU" sz="1400" i="0">
                <a:effectLst/>
              </a:rPr>
              <a:t> and algorithm risks include limited transparency, embedded bias, response “hallucinations”, ethical implications, and challenges with traceability and explainability.</a:t>
            </a:r>
            <a:endParaRPr lang="en-US" sz="1400" i="0">
              <a:effectLst/>
            </a:endParaRPr>
          </a:p>
        </p:txBody>
      </p:sp>
      <p:grpSp>
        <p:nvGrpSpPr>
          <p:cNvPr id="36" name="Group 35">
            <a:extLst>
              <a:ext uri="{FF2B5EF4-FFF2-40B4-BE49-F238E27FC236}">
                <a16:creationId xmlns:a16="http://schemas.microsoft.com/office/drawing/2014/main" id="{4E0DBA17-FE82-C30C-1778-15FCD61E28A1}"/>
              </a:ext>
            </a:extLst>
          </p:cNvPr>
          <p:cNvGrpSpPr/>
          <p:nvPr/>
        </p:nvGrpSpPr>
        <p:grpSpPr>
          <a:xfrm>
            <a:off x="2058157" y="3888656"/>
            <a:ext cx="9799063" cy="2755783"/>
            <a:chOff x="2392761" y="4038647"/>
            <a:chExt cx="9799063" cy="2755783"/>
          </a:xfrm>
        </p:grpSpPr>
        <p:pic>
          <p:nvPicPr>
            <p:cNvPr id="9" name="Graphic 8" descr="Blueprint with solid fill">
              <a:extLst>
                <a:ext uri="{FF2B5EF4-FFF2-40B4-BE49-F238E27FC236}">
                  <a16:creationId xmlns:a16="http://schemas.microsoft.com/office/drawing/2014/main" id="{F2E784A9-A0E6-0BA9-5780-56DA96E09E2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683533" y="4255493"/>
              <a:ext cx="495883" cy="545480"/>
            </a:xfrm>
            <a:prstGeom prst="rect">
              <a:avLst/>
            </a:prstGeom>
          </p:spPr>
        </p:pic>
        <p:pic>
          <p:nvPicPr>
            <p:cNvPr id="11" name="Graphic 10" descr="Database with solid fill">
              <a:extLst>
                <a:ext uri="{FF2B5EF4-FFF2-40B4-BE49-F238E27FC236}">
                  <a16:creationId xmlns:a16="http://schemas.microsoft.com/office/drawing/2014/main" id="{DF268717-6C9F-99E1-61E6-FE5619901AD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667295" y="5633379"/>
              <a:ext cx="495883" cy="545480"/>
            </a:xfrm>
            <a:prstGeom prst="rect">
              <a:avLst/>
            </a:prstGeom>
          </p:spPr>
        </p:pic>
        <p:pic>
          <p:nvPicPr>
            <p:cNvPr id="15" name="Graphic 14" descr="Customer review with solid fill">
              <a:extLst>
                <a:ext uri="{FF2B5EF4-FFF2-40B4-BE49-F238E27FC236}">
                  <a16:creationId xmlns:a16="http://schemas.microsoft.com/office/drawing/2014/main" id="{443552FA-66C7-742E-4777-0FEE38779AC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118451" y="5422577"/>
              <a:ext cx="495883" cy="545480"/>
            </a:xfrm>
            <a:prstGeom prst="rect">
              <a:avLst/>
            </a:prstGeom>
          </p:spPr>
        </p:pic>
        <p:sp>
          <p:nvSpPr>
            <p:cNvPr id="16" name="TextBox 15">
              <a:extLst>
                <a:ext uri="{FF2B5EF4-FFF2-40B4-BE49-F238E27FC236}">
                  <a16:creationId xmlns:a16="http://schemas.microsoft.com/office/drawing/2014/main" id="{0FF117D2-E48B-F40D-D3CE-9D930914D444}"/>
                </a:ext>
              </a:extLst>
            </p:cNvPr>
            <p:cNvSpPr txBox="1"/>
            <p:nvPr/>
          </p:nvSpPr>
          <p:spPr>
            <a:xfrm>
              <a:off x="3211544" y="4249826"/>
              <a:ext cx="4090910" cy="984885"/>
            </a:xfrm>
            <a:prstGeom prst="rect">
              <a:avLst/>
            </a:prstGeom>
            <a:noFill/>
          </p:spPr>
          <p:txBody>
            <a:bodyPr wrap="square" lIns="91440" tIns="45720" rIns="91440" bIns="45720" anchor="t">
              <a:spAutoFit/>
            </a:bodyPr>
            <a:lstStyle/>
            <a:p>
              <a:pPr algn="l"/>
              <a:r>
                <a:rPr lang="en-US" sz="1600" b="1" i="0" dirty="0">
                  <a:solidFill>
                    <a:srgbClr val="0070C0"/>
                  </a:solidFill>
                  <a:effectLst/>
                </a:rPr>
                <a:t>Design Risks </a:t>
              </a:r>
              <a:r>
                <a:rPr lang="en-US" sz="1400" i="0" dirty="0">
                  <a:effectLst/>
                </a:rPr>
                <a:t>- </a:t>
              </a:r>
              <a:r>
                <a:rPr lang="en-AU" sz="1400" i="0" dirty="0">
                  <a:effectLst/>
                </a:rPr>
                <a:t>stem from inadequate governance, unclear accountability, and deficiencies in requirements definition, testing, and solution validation.</a:t>
              </a:r>
              <a:r>
                <a:rPr lang="en-US" sz="1400" i="0" dirty="0">
                  <a:effectLst/>
                </a:rPr>
                <a:t>  </a:t>
              </a:r>
            </a:p>
          </p:txBody>
        </p:sp>
        <p:sp>
          <p:nvSpPr>
            <p:cNvPr id="17" name="TextBox 16">
              <a:extLst>
                <a:ext uri="{FF2B5EF4-FFF2-40B4-BE49-F238E27FC236}">
                  <a16:creationId xmlns:a16="http://schemas.microsoft.com/office/drawing/2014/main" id="{1321E2BE-720E-6FA8-028D-483563C7895C}"/>
                </a:ext>
              </a:extLst>
            </p:cNvPr>
            <p:cNvSpPr txBox="1"/>
            <p:nvPr/>
          </p:nvSpPr>
          <p:spPr>
            <a:xfrm>
              <a:off x="3211544" y="5552426"/>
              <a:ext cx="3900988" cy="1200329"/>
            </a:xfrm>
            <a:prstGeom prst="rect">
              <a:avLst/>
            </a:prstGeom>
            <a:noFill/>
          </p:spPr>
          <p:txBody>
            <a:bodyPr wrap="square" lIns="91440" tIns="45720" rIns="91440" bIns="45720" anchor="t">
              <a:spAutoFit/>
            </a:bodyPr>
            <a:lstStyle/>
            <a:p>
              <a:pPr algn="l"/>
              <a:r>
                <a:rPr lang="en-US" sz="1600" b="1" i="0">
                  <a:solidFill>
                    <a:srgbClr val="0070C0"/>
                  </a:solidFill>
                  <a:effectLst/>
                </a:rPr>
                <a:t>Data and Privacy Risks </a:t>
              </a:r>
              <a:r>
                <a:rPr lang="en-US" sz="1400" i="0">
                  <a:effectLst/>
                </a:rPr>
                <a:t>- </a:t>
              </a:r>
              <a:r>
                <a:rPr lang="en-AU" sz="1400" i="0">
                  <a:effectLst/>
                </a:rPr>
                <a:t>arise from poor data quality, lack of fitness for purpose, inherent bias, sensitive data leakage, privacy challenges and regulatory or intellectual property compliance exposures.</a:t>
              </a:r>
              <a:endParaRPr lang="en-US" sz="1400" i="0">
                <a:effectLst/>
              </a:endParaRPr>
            </a:p>
          </p:txBody>
        </p:sp>
        <p:sp>
          <p:nvSpPr>
            <p:cNvPr id="19" name="TextBox 18">
              <a:extLst>
                <a:ext uri="{FF2B5EF4-FFF2-40B4-BE49-F238E27FC236}">
                  <a16:creationId xmlns:a16="http://schemas.microsoft.com/office/drawing/2014/main" id="{BEA52CC5-7499-6F57-23FE-D7200B6AAF56}"/>
                </a:ext>
              </a:extLst>
            </p:cNvPr>
            <p:cNvSpPr txBox="1"/>
            <p:nvPr/>
          </p:nvSpPr>
          <p:spPr>
            <a:xfrm>
              <a:off x="7698132" y="5378658"/>
              <a:ext cx="4493691" cy="1415772"/>
            </a:xfrm>
            <a:prstGeom prst="rect">
              <a:avLst/>
            </a:prstGeom>
            <a:noFill/>
          </p:spPr>
          <p:txBody>
            <a:bodyPr wrap="square" lIns="91440" tIns="45720" rIns="91440" bIns="45720" anchor="t">
              <a:spAutoFit/>
            </a:bodyPr>
            <a:lstStyle/>
            <a:p>
              <a:pPr algn="l"/>
              <a:r>
                <a:rPr lang="en-US" sz="1600" b="1" i="0" dirty="0">
                  <a:solidFill>
                    <a:srgbClr val="0070C0"/>
                  </a:solidFill>
                  <a:effectLst/>
                </a:rPr>
                <a:t>Operational Risks </a:t>
              </a:r>
              <a:r>
                <a:rPr lang="en-US" sz="1400" i="0" dirty="0">
                  <a:effectLst/>
                </a:rPr>
                <a:t>- </a:t>
              </a:r>
              <a:r>
                <a:rPr lang="en-AU" sz="1400" i="0" dirty="0">
                  <a:effectLst/>
                </a:rPr>
                <a:t>operational risks include data risks, increased exposure to adversarial threats, and inadequate implementation of robust control mechanisms. </a:t>
              </a:r>
              <a:r>
                <a:rPr lang="en-US" sz="1400" i="0" dirty="0">
                  <a:effectLst/>
                </a:rPr>
                <a:t>Malicious scripts, data loss, existing systems inheriting AI and system issues with local models add to operational risks. </a:t>
              </a:r>
            </a:p>
          </p:txBody>
        </p:sp>
        <p:sp>
          <p:nvSpPr>
            <p:cNvPr id="31" name="Rectangle 30">
              <a:extLst>
                <a:ext uri="{FF2B5EF4-FFF2-40B4-BE49-F238E27FC236}">
                  <a16:creationId xmlns:a16="http://schemas.microsoft.com/office/drawing/2014/main" id="{0504E4E5-5DED-42BC-867C-5F934CC241E9}"/>
                </a:ext>
              </a:extLst>
            </p:cNvPr>
            <p:cNvSpPr/>
            <p:nvPr/>
          </p:nvSpPr>
          <p:spPr>
            <a:xfrm>
              <a:off x="2392761" y="4038647"/>
              <a:ext cx="9799063" cy="271410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07" name="Group 106">
            <a:extLst>
              <a:ext uri="{FF2B5EF4-FFF2-40B4-BE49-F238E27FC236}">
                <a16:creationId xmlns:a16="http://schemas.microsoft.com/office/drawing/2014/main" id="{544660F5-10B6-AA62-9E16-323CB8A0148D}"/>
              </a:ext>
            </a:extLst>
          </p:cNvPr>
          <p:cNvGrpSpPr/>
          <p:nvPr/>
        </p:nvGrpSpPr>
        <p:grpSpPr>
          <a:xfrm>
            <a:off x="2058157" y="1346494"/>
            <a:ext cx="6585278" cy="2374607"/>
            <a:chOff x="5445696" y="1390642"/>
            <a:chExt cx="6585278" cy="2374607"/>
          </a:xfrm>
        </p:grpSpPr>
        <p:sp>
          <p:nvSpPr>
            <p:cNvPr id="2" name="Rectangle: Rounded Corners 1">
              <a:extLst>
                <a:ext uri="{FF2B5EF4-FFF2-40B4-BE49-F238E27FC236}">
                  <a16:creationId xmlns:a16="http://schemas.microsoft.com/office/drawing/2014/main" id="{142CC9BC-6D2B-04FC-2872-3E6E20359A9B}"/>
                </a:ext>
              </a:extLst>
            </p:cNvPr>
            <p:cNvSpPr/>
            <p:nvPr/>
          </p:nvSpPr>
          <p:spPr>
            <a:xfrm>
              <a:off x="5445696" y="1390642"/>
              <a:ext cx="6460133" cy="2374607"/>
            </a:xfrm>
            <a:prstGeom prst="roundRect">
              <a:avLst/>
            </a:prstGeom>
            <a:solidFill>
              <a:schemeClr val="accent2"/>
            </a:solidFill>
            <a:ln>
              <a:solidFill>
                <a:schemeClr val="tx2">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2" name="Straight Connector 101">
              <a:extLst>
                <a:ext uri="{FF2B5EF4-FFF2-40B4-BE49-F238E27FC236}">
                  <a16:creationId xmlns:a16="http://schemas.microsoft.com/office/drawing/2014/main" id="{ED76C7F4-1987-E054-27A3-CE50F11BD31E}"/>
                </a:ext>
              </a:extLst>
            </p:cNvPr>
            <p:cNvCxnSpPr>
              <a:cxnSpLocks/>
            </p:cNvCxnSpPr>
            <p:nvPr/>
          </p:nvCxnSpPr>
          <p:spPr>
            <a:xfrm>
              <a:off x="7829693" y="2719694"/>
              <a:ext cx="0" cy="138790"/>
            </a:xfrm>
            <a:prstGeom prst="line">
              <a:avLst/>
            </a:prstGeom>
          </p:spPr>
          <p:style>
            <a:lnRef idx="2">
              <a:schemeClr val="accent1"/>
            </a:lnRef>
            <a:fillRef idx="0">
              <a:schemeClr val="accent1"/>
            </a:fillRef>
            <a:effectRef idx="1">
              <a:schemeClr val="accent1"/>
            </a:effectRef>
            <a:fontRef idx="minor">
              <a:schemeClr val="tx1"/>
            </a:fontRef>
          </p:style>
        </p:cxnSp>
        <p:grpSp>
          <p:nvGrpSpPr>
            <p:cNvPr id="104" name="Group 103">
              <a:extLst>
                <a:ext uri="{FF2B5EF4-FFF2-40B4-BE49-F238E27FC236}">
                  <a16:creationId xmlns:a16="http://schemas.microsoft.com/office/drawing/2014/main" id="{7F3421FB-A615-EBA1-8D0F-76348042C006}"/>
                </a:ext>
              </a:extLst>
            </p:cNvPr>
            <p:cNvGrpSpPr/>
            <p:nvPr/>
          </p:nvGrpSpPr>
          <p:grpSpPr>
            <a:xfrm>
              <a:off x="5593640" y="1928258"/>
              <a:ext cx="6437334" cy="1568456"/>
              <a:chOff x="5608441" y="1723804"/>
              <a:chExt cx="6437334" cy="1568456"/>
            </a:xfrm>
          </p:grpSpPr>
          <p:grpSp>
            <p:nvGrpSpPr>
              <p:cNvPr id="101" name="Group 100">
                <a:extLst>
                  <a:ext uri="{FF2B5EF4-FFF2-40B4-BE49-F238E27FC236}">
                    <a16:creationId xmlns:a16="http://schemas.microsoft.com/office/drawing/2014/main" id="{521A6CC0-A4C8-AAE4-A870-FAD22884DBDD}"/>
                  </a:ext>
                </a:extLst>
              </p:cNvPr>
              <p:cNvGrpSpPr/>
              <p:nvPr/>
            </p:nvGrpSpPr>
            <p:grpSpPr>
              <a:xfrm>
                <a:off x="5608441" y="1723804"/>
                <a:ext cx="6342703" cy="1568456"/>
                <a:chOff x="5608441" y="1616460"/>
                <a:chExt cx="6342703" cy="1568456"/>
              </a:xfrm>
            </p:grpSpPr>
            <p:cxnSp>
              <p:nvCxnSpPr>
                <p:cNvPr id="90" name="Straight Connector 89">
                  <a:extLst>
                    <a:ext uri="{FF2B5EF4-FFF2-40B4-BE49-F238E27FC236}">
                      <a16:creationId xmlns:a16="http://schemas.microsoft.com/office/drawing/2014/main" id="{9DF9E6D7-6F07-AA8F-CF56-019BDBCA12F6}"/>
                    </a:ext>
                  </a:extLst>
                </p:cNvPr>
                <p:cNvCxnSpPr>
                  <a:cxnSpLocks/>
                </p:cNvCxnSpPr>
                <p:nvPr/>
              </p:nvCxnSpPr>
              <p:spPr>
                <a:xfrm>
                  <a:off x="8660822" y="2086451"/>
                  <a:ext cx="0" cy="642530"/>
                </a:xfrm>
                <a:prstGeom prst="line">
                  <a:avLst/>
                </a:prstGeom>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CB18089E-7CBF-6AD1-132D-B2DDD4C8A8BD}"/>
                    </a:ext>
                  </a:extLst>
                </p:cNvPr>
                <p:cNvSpPr txBox="1"/>
                <p:nvPr/>
              </p:nvSpPr>
              <p:spPr>
                <a:xfrm>
                  <a:off x="10918548" y="1708243"/>
                  <a:ext cx="1032596" cy="261610"/>
                </a:xfrm>
                <a:prstGeom prst="rect">
                  <a:avLst/>
                </a:prstGeom>
                <a:noFill/>
              </p:spPr>
              <p:txBody>
                <a:bodyPr wrap="square">
                  <a:spAutoFit/>
                </a:bodyPr>
                <a:lstStyle/>
                <a:p>
                  <a:r>
                    <a:rPr lang="en-AU" sz="1100">
                      <a:solidFill>
                        <a:schemeClr val="tx1"/>
                      </a:solidFill>
                    </a:rPr>
                    <a:t>ESG</a:t>
                  </a:r>
                  <a:endParaRPr lang="en-AU" sz="1100"/>
                </a:p>
              </p:txBody>
            </p:sp>
            <p:grpSp>
              <p:nvGrpSpPr>
                <p:cNvPr id="45" name="Group 44">
                  <a:extLst>
                    <a:ext uri="{FF2B5EF4-FFF2-40B4-BE49-F238E27FC236}">
                      <a16:creationId xmlns:a16="http://schemas.microsoft.com/office/drawing/2014/main" id="{B0074757-3CAB-66E1-F9EC-66F9451E86D8}"/>
                    </a:ext>
                  </a:extLst>
                </p:cNvPr>
                <p:cNvGrpSpPr/>
                <p:nvPr/>
              </p:nvGrpSpPr>
              <p:grpSpPr>
                <a:xfrm>
                  <a:off x="5608441" y="1616460"/>
                  <a:ext cx="6115236" cy="349172"/>
                  <a:chOff x="5599829" y="1633471"/>
                  <a:chExt cx="6115236" cy="349172"/>
                </a:xfrm>
              </p:grpSpPr>
              <p:sp>
                <p:nvSpPr>
                  <p:cNvPr id="4" name="Rectangle: Rounded Corners 3">
                    <a:extLst>
                      <a:ext uri="{FF2B5EF4-FFF2-40B4-BE49-F238E27FC236}">
                        <a16:creationId xmlns:a16="http://schemas.microsoft.com/office/drawing/2014/main" id="{0553242C-CEB9-D684-7A65-FC06169FB5E8}"/>
                      </a:ext>
                    </a:extLst>
                  </p:cNvPr>
                  <p:cNvSpPr/>
                  <p:nvPr/>
                </p:nvSpPr>
                <p:spPr>
                  <a:xfrm>
                    <a:off x="5599829" y="1633471"/>
                    <a:ext cx="943705" cy="323388"/>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100">
                        <a:solidFill>
                          <a:schemeClr val="tx1"/>
                        </a:solidFill>
                      </a:rPr>
                      <a:t>Strategic</a:t>
                    </a:r>
                  </a:p>
                </p:txBody>
              </p:sp>
              <p:sp>
                <p:nvSpPr>
                  <p:cNvPr id="23" name="Rectangle: Rounded Corners 22">
                    <a:extLst>
                      <a:ext uri="{FF2B5EF4-FFF2-40B4-BE49-F238E27FC236}">
                        <a16:creationId xmlns:a16="http://schemas.microsoft.com/office/drawing/2014/main" id="{66939611-C131-5C02-DE9B-50A0E8DA5ACB}"/>
                      </a:ext>
                    </a:extLst>
                  </p:cNvPr>
                  <p:cNvSpPr/>
                  <p:nvPr/>
                </p:nvSpPr>
                <p:spPr>
                  <a:xfrm>
                    <a:off x="6647226" y="1644922"/>
                    <a:ext cx="943705" cy="323388"/>
                  </a:xfrm>
                  <a:prstGeom prst="roundRect">
                    <a:avLst/>
                  </a:prstGeom>
                  <a:solidFill>
                    <a:srgbClr val="FBC8B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Rounded Corners 23">
                    <a:extLst>
                      <a:ext uri="{FF2B5EF4-FFF2-40B4-BE49-F238E27FC236}">
                        <a16:creationId xmlns:a16="http://schemas.microsoft.com/office/drawing/2014/main" id="{A4DD1F71-8AAF-C3C1-E28C-43810EBDF215}"/>
                      </a:ext>
                    </a:extLst>
                  </p:cNvPr>
                  <p:cNvSpPr/>
                  <p:nvPr/>
                </p:nvSpPr>
                <p:spPr>
                  <a:xfrm>
                    <a:off x="10771360" y="1659255"/>
                    <a:ext cx="943705" cy="323388"/>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ectangle: Rounded Corners 24">
                    <a:extLst>
                      <a:ext uri="{FF2B5EF4-FFF2-40B4-BE49-F238E27FC236}">
                        <a16:creationId xmlns:a16="http://schemas.microsoft.com/office/drawing/2014/main" id="{A5509BF1-2A30-EB5B-7252-B48DB2DF7164}"/>
                      </a:ext>
                    </a:extLst>
                  </p:cNvPr>
                  <p:cNvSpPr/>
                  <p:nvPr/>
                </p:nvSpPr>
                <p:spPr>
                  <a:xfrm>
                    <a:off x="8702770" y="1654263"/>
                    <a:ext cx="943705" cy="323388"/>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Rectangle: Rounded Corners 27">
                    <a:extLst>
                      <a:ext uri="{FF2B5EF4-FFF2-40B4-BE49-F238E27FC236}">
                        <a16:creationId xmlns:a16="http://schemas.microsoft.com/office/drawing/2014/main" id="{4DA5275D-2998-7ED8-7682-E271AAB4E9CB}"/>
                      </a:ext>
                    </a:extLst>
                  </p:cNvPr>
                  <p:cNvSpPr/>
                  <p:nvPr/>
                </p:nvSpPr>
                <p:spPr>
                  <a:xfrm>
                    <a:off x="7674833" y="1654263"/>
                    <a:ext cx="943705" cy="323388"/>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Rectangle: Rounded Corners 31">
                    <a:extLst>
                      <a:ext uri="{FF2B5EF4-FFF2-40B4-BE49-F238E27FC236}">
                        <a16:creationId xmlns:a16="http://schemas.microsoft.com/office/drawing/2014/main" id="{59531A3A-AB30-409B-511A-E6A1BAEBAC85}"/>
                      </a:ext>
                    </a:extLst>
                  </p:cNvPr>
                  <p:cNvSpPr/>
                  <p:nvPr/>
                </p:nvSpPr>
                <p:spPr>
                  <a:xfrm>
                    <a:off x="9753378" y="1654263"/>
                    <a:ext cx="943705" cy="323388"/>
                  </a:xfrm>
                  <a:prstGeom prst="round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TextBox 38">
                    <a:extLst>
                      <a:ext uri="{FF2B5EF4-FFF2-40B4-BE49-F238E27FC236}">
                        <a16:creationId xmlns:a16="http://schemas.microsoft.com/office/drawing/2014/main" id="{F1B79B6D-6C1C-39AD-872D-848D80F8B53A}"/>
                      </a:ext>
                    </a:extLst>
                  </p:cNvPr>
                  <p:cNvSpPr txBox="1"/>
                  <p:nvPr/>
                </p:nvSpPr>
                <p:spPr>
                  <a:xfrm>
                    <a:off x="9780392" y="1690500"/>
                    <a:ext cx="1032596" cy="261610"/>
                  </a:xfrm>
                  <a:prstGeom prst="rect">
                    <a:avLst/>
                  </a:prstGeom>
                  <a:noFill/>
                </p:spPr>
                <p:txBody>
                  <a:bodyPr wrap="square">
                    <a:spAutoFit/>
                  </a:bodyPr>
                  <a:lstStyle/>
                  <a:p>
                    <a:r>
                      <a:rPr lang="en-AU" sz="1100">
                        <a:solidFill>
                          <a:schemeClr val="tx1"/>
                        </a:solidFill>
                      </a:rPr>
                      <a:t>Resilience</a:t>
                    </a:r>
                    <a:endParaRPr lang="en-AU" sz="1100"/>
                  </a:p>
                </p:txBody>
              </p:sp>
              <p:sp>
                <p:nvSpPr>
                  <p:cNvPr id="40" name="TextBox 39">
                    <a:extLst>
                      <a:ext uri="{FF2B5EF4-FFF2-40B4-BE49-F238E27FC236}">
                        <a16:creationId xmlns:a16="http://schemas.microsoft.com/office/drawing/2014/main" id="{80343E32-A987-604E-FB49-9CD9525FD156}"/>
                      </a:ext>
                    </a:extLst>
                  </p:cNvPr>
                  <p:cNvSpPr txBox="1"/>
                  <p:nvPr/>
                </p:nvSpPr>
                <p:spPr>
                  <a:xfrm>
                    <a:off x="6740849" y="1671933"/>
                    <a:ext cx="1032596" cy="261610"/>
                  </a:xfrm>
                  <a:prstGeom prst="rect">
                    <a:avLst/>
                  </a:prstGeom>
                  <a:noFill/>
                </p:spPr>
                <p:txBody>
                  <a:bodyPr wrap="square">
                    <a:spAutoFit/>
                  </a:bodyPr>
                  <a:lstStyle/>
                  <a:p>
                    <a:r>
                      <a:rPr lang="en-AU" sz="1100">
                        <a:solidFill>
                          <a:schemeClr val="tx1"/>
                        </a:solidFill>
                      </a:rPr>
                      <a:t>Financial</a:t>
                    </a:r>
                    <a:endParaRPr lang="en-AU" sz="1100"/>
                  </a:p>
                </p:txBody>
              </p:sp>
              <p:sp>
                <p:nvSpPr>
                  <p:cNvPr id="42" name="TextBox 41">
                    <a:extLst>
                      <a:ext uri="{FF2B5EF4-FFF2-40B4-BE49-F238E27FC236}">
                        <a16:creationId xmlns:a16="http://schemas.microsoft.com/office/drawing/2014/main" id="{71C51A19-43B2-965B-F2BD-5E73C9054AEB}"/>
                      </a:ext>
                    </a:extLst>
                  </p:cNvPr>
                  <p:cNvSpPr txBox="1"/>
                  <p:nvPr/>
                </p:nvSpPr>
                <p:spPr>
                  <a:xfrm>
                    <a:off x="7729507" y="1685390"/>
                    <a:ext cx="1032596" cy="261610"/>
                  </a:xfrm>
                  <a:prstGeom prst="rect">
                    <a:avLst/>
                  </a:prstGeom>
                  <a:noFill/>
                </p:spPr>
                <p:txBody>
                  <a:bodyPr wrap="square">
                    <a:spAutoFit/>
                  </a:bodyPr>
                  <a:lstStyle/>
                  <a:p>
                    <a:r>
                      <a:rPr lang="en-AU" sz="1100">
                        <a:solidFill>
                          <a:schemeClr val="tx1"/>
                        </a:solidFill>
                      </a:rPr>
                      <a:t>Reputation</a:t>
                    </a:r>
                    <a:endParaRPr lang="en-AU" sz="1100"/>
                  </a:p>
                </p:txBody>
              </p:sp>
              <p:sp>
                <p:nvSpPr>
                  <p:cNvPr id="43" name="TextBox 42">
                    <a:extLst>
                      <a:ext uri="{FF2B5EF4-FFF2-40B4-BE49-F238E27FC236}">
                        <a16:creationId xmlns:a16="http://schemas.microsoft.com/office/drawing/2014/main" id="{DCDD8972-2999-CD70-46F4-0ABE27C56452}"/>
                      </a:ext>
                    </a:extLst>
                  </p:cNvPr>
                  <p:cNvSpPr txBox="1"/>
                  <p:nvPr/>
                </p:nvSpPr>
                <p:spPr>
                  <a:xfrm>
                    <a:off x="8894789" y="1679464"/>
                    <a:ext cx="1032596" cy="261610"/>
                  </a:xfrm>
                  <a:prstGeom prst="rect">
                    <a:avLst/>
                  </a:prstGeom>
                  <a:noFill/>
                </p:spPr>
                <p:txBody>
                  <a:bodyPr wrap="square">
                    <a:spAutoFit/>
                  </a:bodyPr>
                  <a:lstStyle/>
                  <a:p>
                    <a:r>
                      <a:rPr lang="en-AU" sz="1100">
                        <a:solidFill>
                          <a:schemeClr val="tx1"/>
                        </a:solidFill>
                      </a:rPr>
                      <a:t>Talent</a:t>
                    </a:r>
                    <a:endParaRPr lang="en-AU" sz="1100"/>
                  </a:p>
                </p:txBody>
              </p:sp>
            </p:grpSp>
            <p:sp>
              <p:nvSpPr>
                <p:cNvPr id="47" name="Rectangle: Rounded Corners 46">
                  <a:extLst>
                    <a:ext uri="{FF2B5EF4-FFF2-40B4-BE49-F238E27FC236}">
                      <a16:creationId xmlns:a16="http://schemas.microsoft.com/office/drawing/2014/main" id="{644B086F-6A73-F75F-9BB3-34798F1F3133}"/>
                    </a:ext>
                  </a:extLst>
                </p:cNvPr>
                <p:cNvSpPr/>
                <p:nvPr/>
              </p:nvSpPr>
              <p:spPr>
                <a:xfrm>
                  <a:off x="7832902" y="2218258"/>
                  <a:ext cx="1744534" cy="323388"/>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a:solidFill>
                        <a:schemeClr val="bg1"/>
                      </a:solidFill>
                    </a:rPr>
                    <a:t>Artificial Intelligence (AI)</a:t>
                  </a:r>
                </a:p>
              </p:txBody>
            </p:sp>
            <p:sp>
              <p:nvSpPr>
                <p:cNvPr id="68" name="Rectangle: Rounded Corners 67">
                  <a:extLst>
                    <a:ext uri="{FF2B5EF4-FFF2-40B4-BE49-F238E27FC236}">
                      <a16:creationId xmlns:a16="http://schemas.microsoft.com/office/drawing/2014/main" id="{ADE4259A-1F7C-95C0-8668-2F3F40FDD75D}"/>
                    </a:ext>
                  </a:extLst>
                </p:cNvPr>
                <p:cNvSpPr/>
                <p:nvPr/>
              </p:nvSpPr>
              <p:spPr>
                <a:xfrm>
                  <a:off x="10009265" y="2861528"/>
                  <a:ext cx="1138027" cy="323388"/>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a:solidFill>
                        <a:schemeClr val="bg1"/>
                      </a:solidFill>
                    </a:rPr>
                    <a:t>Operational</a:t>
                  </a:r>
                </a:p>
              </p:txBody>
            </p:sp>
            <p:sp>
              <p:nvSpPr>
                <p:cNvPr id="69" name="Rectangle: Rounded Corners 68">
                  <a:extLst>
                    <a:ext uri="{FF2B5EF4-FFF2-40B4-BE49-F238E27FC236}">
                      <a16:creationId xmlns:a16="http://schemas.microsoft.com/office/drawing/2014/main" id="{E6223B72-C069-F8F7-155F-65EB7D4AD031}"/>
                    </a:ext>
                  </a:extLst>
                </p:cNvPr>
                <p:cNvSpPr/>
                <p:nvPr/>
              </p:nvSpPr>
              <p:spPr>
                <a:xfrm>
                  <a:off x="6095972" y="2840194"/>
                  <a:ext cx="1138029" cy="323388"/>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a:solidFill>
                        <a:schemeClr val="bg1"/>
                      </a:solidFill>
                    </a:rPr>
                    <a:t>Design</a:t>
                  </a:r>
                </a:p>
              </p:txBody>
            </p:sp>
            <p:sp>
              <p:nvSpPr>
                <p:cNvPr id="70" name="Rectangle: Rounded Corners 69">
                  <a:extLst>
                    <a:ext uri="{FF2B5EF4-FFF2-40B4-BE49-F238E27FC236}">
                      <a16:creationId xmlns:a16="http://schemas.microsoft.com/office/drawing/2014/main" id="{49477F50-518A-BCE9-A594-F64B8720EA14}"/>
                    </a:ext>
                  </a:extLst>
                </p:cNvPr>
                <p:cNvSpPr/>
                <p:nvPr/>
              </p:nvSpPr>
              <p:spPr>
                <a:xfrm>
                  <a:off x="7387212" y="2840194"/>
                  <a:ext cx="1138029" cy="323388"/>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a:solidFill>
                        <a:schemeClr val="bg1"/>
                      </a:solidFill>
                    </a:rPr>
                    <a:t>Modelling</a:t>
                  </a:r>
                </a:p>
              </p:txBody>
            </p:sp>
            <p:sp>
              <p:nvSpPr>
                <p:cNvPr id="71" name="Rectangle: Rounded Corners 70">
                  <a:extLst>
                    <a:ext uri="{FF2B5EF4-FFF2-40B4-BE49-F238E27FC236}">
                      <a16:creationId xmlns:a16="http://schemas.microsoft.com/office/drawing/2014/main" id="{DFCD6142-CE85-8D4F-CFA2-A6F61499C38C}"/>
                    </a:ext>
                  </a:extLst>
                </p:cNvPr>
                <p:cNvSpPr/>
                <p:nvPr/>
              </p:nvSpPr>
              <p:spPr>
                <a:xfrm>
                  <a:off x="8718025" y="2852252"/>
                  <a:ext cx="1138029" cy="323388"/>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a:solidFill>
                        <a:schemeClr val="bg1"/>
                      </a:solidFill>
                    </a:rPr>
                    <a:t>Data and Privacy</a:t>
                  </a:r>
                </a:p>
              </p:txBody>
            </p:sp>
            <p:cxnSp>
              <p:nvCxnSpPr>
                <p:cNvPr id="73" name="Straight Connector 72">
                  <a:extLst>
                    <a:ext uri="{FF2B5EF4-FFF2-40B4-BE49-F238E27FC236}">
                      <a16:creationId xmlns:a16="http://schemas.microsoft.com/office/drawing/2014/main" id="{B666821A-EB2C-F242-D7F4-EFD048808F14}"/>
                    </a:ext>
                  </a:extLst>
                </p:cNvPr>
                <p:cNvCxnSpPr>
                  <a:cxnSpLocks/>
                </p:cNvCxnSpPr>
                <p:nvPr/>
              </p:nvCxnSpPr>
              <p:spPr>
                <a:xfrm>
                  <a:off x="6069821" y="2082644"/>
                  <a:ext cx="5182003" cy="7615"/>
                </a:xfrm>
                <a:prstGeom prst="line">
                  <a:avLst/>
                </a:prstGeom>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EFC34FFE-2C8F-D345-5601-6D21DE5EA0FD}"/>
                    </a:ext>
                  </a:extLst>
                </p:cNvPr>
                <p:cNvCxnSpPr>
                  <a:cxnSpLocks/>
                  <a:stCxn id="4" idx="2"/>
                </p:cNvCxnSpPr>
                <p:nvPr/>
              </p:nvCxnSpPr>
              <p:spPr>
                <a:xfrm>
                  <a:off x="6080294" y="1939848"/>
                  <a:ext cx="0" cy="138790"/>
                </a:xfrm>
                <a:prstGeom prst="line">
                  <a:avLst/>
                </a:prstGeom>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2A1539F0-750A-FAD8-01A4-0DF0F0AFFCC8}"/>
                    </a:ext>
                  </a:extLst>
                </p:cNvPr>
                <p:cNvCxnSpPr>
                  <a:cxnSpLocks/>
                </p:cNvCxnSpPr>
                <p:nvPr/>
              </p:nvCxnSpPr>
              <p:spPr>
                <a:xfrm>
                  <a:off x="7112548" y="1951299"/>
                  <a:ext cx="0" cy="138790"/>
                </a:xfrm>
                <a:prstGeom prst="line">
                  <a:avLst/>
                </a:prstGeom>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0FB7BA66-1ADD-5B84-8EC1-B1F4EAE237DF}"/>
                    </a:ext>
                  </a:extLst>
                </p:cNvPr>
                <p:cNvCxnSpPr>
                  <a:cxnSpLocks/>
                </p:cNvCxnSpPr>
                <p:nvPr/>
              </p:nvCxnSpPr>
              <p:spPr>
                <a:xfrm>
                  <a:off x="8160522" y="1951299"/>
                  <a:ext cx="0" cy="138790"/>
                </a:xfrm>
                <a:prstGeom prst="line">
                  <a:avLst/>
                </a:prstGeom>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E170F705-E123-981C-D4EF-80626FA727EB}"/>
                    </a:ext>
                  </a:extLst>
                </p:cNvPr>
                <p:cNvCxnSpPr>
                  <a:cxnSpLocks/>
                </p:cNvCxnSpPr>
                <p:nvPr/>
              </p:nvCxnSpPr>
              <p:spPr>
                <a:xfrm>
                  <a:off x="9183234" y="1951299"/>
                  <a:ext cx="0" cy="138790"/>
                </a:xfrm>
                <a:prstGeom prst="line">
                  <a:avLst/>
                </a:prstGeom>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9AB670EE-9C07-FC52-417B-40037B324E91}"/>
                    </a:ext>
                  </a:extLst>
                </p:cNvPr>
                <p:cNvCxnSpPr>
                  <a:cxnSpLocks/>
                </p:cNvCxnSpPr>
                <p:nvPr/>
              </p:nvCxnSpPr>
              <p:spPr>
                <a:xfrm>
                  <a:off x="10233842" y="1959586"/>
                  <a:ext cx="0" cy="138790"/>
                </a:xfrm>
                <a:prstGeom prst="line">
                  <a:avLst/>
                </a:prstGeom>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336256E1-6C6C-E7FC-3EEB-81FE9B968FAA}"/>
                    </a:ext>
                  </a:extLst>
                </p:cNvPr>
                <p:cNvCxnSpPr>
                  <a:cxnSpLocks/>
                </p:cNvCxnSpPr>
                <p:nvPr/>
              </p:nvCxnSpPr>
              <p:spPr>
                <a:xfrm>
                  <a:off x="11251824" y="1959586"/>
                  <a:ext cx="0" cy="138790"/>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4CE07ED4-EDC4-434C-36FC-21DF3336E77A}"/>
                    </a:ext>
                  </a:extLst>
                </p:cNvPr>
                <p:cNvCxnSpPr>
                  <a:cxnSpLocks/>
                </p:cNvCxnSpPr>
                <p:nvPr/>
              </p:nvCxnSpPr>
              <p:spPr>
                <a:xfrm>
                  <a:off x="6655838" y="2717177"/>
                  <a:ext cx="3928920" cy="1509"/>
                </a:xfrm>
                <a:prstGeom prst="line">
                  <a:avLst/>
                </a:prstGeom>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202402EF-1E8C-ECF0-10EE-208848FD6AE2}"/>
                    </a:ext>
                  </a:extLst>
                </p:cNvPr>
                <p:cNvCxnSpPr>
                  <a:cxnSpLocks/>
                </p:cNvCxnSpPr>
                <p:nvPr/>
              </p:nvCxnSpPr>
              <p:spPr>
                <a:xfrm>
                  <a:off x="10572358" y="2719694"/>
                  <a:ext cx="0" cy="138790"/>
                </a:xfrm>
                <a:prstGeom prst="line">
                  <a:avLst/>
                </a:prstGeom>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3E8E3139-B29F-DB95-F2CF-1F0A1B8F9F98}"/>
                    </a:ext>
                  </a:extLst>
                </p:cNvPr>
                <p:cNvCxnSpPr>
                  <a:cxnSpLocks/>
                </p:cNvCxnSpPr>
                <p:nvPr/>
              </p:nvCxnSpPr>
              <p:spPr>
                <a:xfrm>
                  <a:off x="9285859" y="2719694"/>
                  <a:ext cx="0" cy="138790"/>
                </a:xfrm>
                <a:prstGeom prst="line">
                  <a:avLst/>
                </a:prstGeom>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0B50006F-D811-461D-9657-58983300354A}"/>
                    </a:ext>
                  </a:extLst>
                </p:cNvPr>
                <p:cNvCxnSpPr>
                  <a:cxnSpLocks/>
                </p:cNvCxnSpPr>
                <p:nvPr/>
              </p:nvCxnSpPr>
              <p:spPr>
                <a:xfrm>
                  <a:off x="7956226" y="2701404"/>
                  <a:ext cx="0" cy="138790"/>
                </a:xfrm>
                <a:prstGeom prst="line">
                  <a:avLst/>
                </a:prstGeom>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9E32866D-DD46-1271-60B2-75806FE6851B}"/>
                    </a:ext>
                  </a:extLst>
                </p:cNvPr>
                <p:cNvCxnSpPr>
                  <a:cxnSpLocks/>
                  <a:endCxn id="69" idx="0"/>
                </p:cNvCxnSpPr>
                <p:nvPr/>
              </p:nvCxnSpPr>
              <p:spPr>
                <a:xfrm>
                  <a:off x="6661549" y="2713462"/>
                  <a:ext cx="3438" cy="126732"/>
                </a:xfrm>
                <a:prstGeom prst="line">
                  <a:avLst/>
                </a:prstGeom>
              </p:spPr>
              <p:style>
                <a:lnRef idx="2">
                  <a:schemeClr val="accent1"/>
                </a:lnRef>
                <a:fillRef idx="0">
                  <a:schemeClr val="accent1"/>
                </a:fillRef>
                <a:effectRef idx="1">
                  <a:schemeClr val="accent1"/>
                </a:effectRef>
                <a:fontRef idx="minor">
                  <a:schemeClr val="tx1"/>
                </a:fontRef>
              </p:style>
            </p:cxnSp>
          </p:grpSp>
          <p:sp>
            <p:nvSpPr>
              <p:cNvPr id="103" name="TextBox 102">
                <a:extLst>
                  <a:ext uri="{FF2B5EF4-FFF2-40B4-BE49-F238E27FC236}">
                    <a16:creationId xmlns:a16="http://schemas.microsoft.com/office/drawing/2014/main" id="{EEE996AE-8C63-7D8B-FD22-B7F605713146}"/>
                  </a:ext>
                </a:extLst>
              </p:cNvPr>
              <p:cNvSpPr txBox="1"/>
              <p:nvPr/>
            </p:nvSpPr>
            <p:spPr>
              <a:xfrm>
                <a:off x="11013179" y="1775485"/>
                <a:ext cx="1032596" cy="261610"/>
              </a:xfrm>
              <a:prstGeom prst="rect">
                <a:avLst/>
              </a:prstGeom>
              <a:noFill/>
            </p:spPr>
            <p:txBody>
              <a:bodyPr wrap="square">
                <a:spAutoFit/>
              </a:bodyPr>
              <a:lstStyle/>
              <a:p>
                <a:r>
                  <a:rPr lang="en-AU" sz="1100">
                    <a:solidFill>
                      <a:schemeClr val="tx1"/>
                    </a:solidFill>
                  </a:rPr>
                  <a:t>ESG</a:t>
                </a:r>
                <a:endParaRPr lang="en-AU" sz="1100"/>
              </a:p>
            </p:txBody>
          </p:sp>
        </p:grpSp>
        <p:sp>
          <p:nvSpPr>
            <p:cNvPr id="105" name="TextBox 104">
              <a:extLst>
                <a:ext uri="{FF2B5EF4-FFF2-40B4-BE49-F238E27FC236}">
                  <a16:creationId xmlns:a16="http://schemas.microsoft.com/office/drawing/2014/main" id="{419320F5-DFC6-2EE6-1B32-E2A66AAEF2E6}"/>
                </a:ext>
              </a:extLst>
            </p:cNvPr>
            <p:cNvSpPr txBox="1"/>
            <p:nvPr/>
          </p:nvSpPr>
          <p:spPr>
            <a:xfrm>
              <a:off x="7663884" y="1537435"/>
              <a:ext cx="3101287" cy="276999"/>
            </a:xfrm>
            <a:prstGeom prst="rect">
              <a:avLst/>
            </a:prstGeom>
            <a:noFill/>
          </p:spPr>
          <p:txBody>
            <a:bodyPr wrap="square" rtlCol="0">
              <a:spAutoFit/>
            </a:bodyPr>
            <a:lstStyle/>
            <a:p>
              <a:r>
                <a:rPr kumimoji="0" lang="en-US" sz="1200" b="1" i="0" u="none" strike="noStrike" kern="1200" cap="none" spc="0" normalizeH="0" baseline="0" noProof="0">
                  <a:ln>
                    <a:noFill/>
                  </a:ln>
                  <a:solidFill>
                    <a:schemeClr val="bg1"/>
                  </a:solidFill>
                  <a:effectLst/>
                  <a:uLnTx/>
                  <a:uFillTx/>
                  <a:latin typeface="Montserrat" pitchFamily="2" charset="77"/>
                  <a:ea typeface="+mn-ea"/>
                  <a:cs typeface="+mn-cs"/>
                </a:rPr>
                <a:t>AI Taxonomy of Risk</a:t>
              </a:r>
              <a:endParaRPr lang="en-AU" sz="1200">
                <a:solidFill>
                  <a:schemeClr val="bg1"/>
                </a:solidFill>
              </a:endParaRPr>
            </a:p>
          </p:txBody>
        </p:sp>
      </p:grpSp>
      <p:sp>
        <p:nvSpPr>
          <p:cNvPr id="108" name="TextBox 107">
            <a:extLst>
              <a:ext uri="{FF2B5EF4-FFF2-40B4-BE49-F238E27FC236}">
                <a16:creationId xmlns:a16="http://schemas.microsoft.com/office/drawing/2014/main" id="{4E859A78-8C6D-B181-70EF-EFA68AACD7BA}"/>
              </a:ext>
            </a:extLst>
          </p:cNvPr>
          <p:cNvSpPr txBox="1"/>
          <p:nvPr/>
        </p:nvSpPr>
        <p:spPr>
          <a:xfrm>
            <a:off x="3566027" y="622193"/>
            <a:ext cx="7031447" cy="461665"/>
          </a:xfrm>
          <a:prstGeom prst="rect">
            <a:avLst/>
          </a:prstGeom>
          <a:noFill/>
        </p:spPr>
        <p:txBody>
          <a:bodyPr wrap="square">
            <a:spAutoFit/>
          </a:bodyPr>
          <a:lstStyle>
            <a:defPPr>
              <a:defRPr lang="en-US"/>
            </a:defPPr>
            <a:lvl1pPr>
              <a:defRPr b="1">
                <a:solidFill>
                  <a:schemeClr val="tx2"/>
                </a:solidFill>
              </a:defRPr>
            </a:lvl1pPr>
          </a:lstStyle>
          <a:p>
            <a:r>
              <a:rPr lang="en-AU" sz="2400">
                <a:solidFill>
                  <a:srgbClr val="002060"/>
                </a:solidFill>
              </a:rPr>
              <a:t>AI both introduces and can amplify existing risks </a:t>
            </a:r>
          </a:p>
        </p:txBody>
      </p:sp>
      <p:sp>
        <p:nvSpPr>
          <p:cNvPr id="5" name="Slide Number Placeholder 4">
            <a:extLst>
              <a:ext uri="{FF2B5EF4-FFF2-40B4-BE49-F238E27FC236}">
                <a16:creationId xmlns:a16="http://schemas.microsoft.com/office/drawing/2014/main" id="{F37E8747-362A-13BA-EBD6-80830A4EF940}"/>
              </a:ext>
            </a:extLst>
          </p:cNvPr>
          <p:cNvSpPr>
            <a:spLocks noGrp="1"/>
          </p:cNvSpPr>
          <p:nvPr>
            <p:ph type="sldNum" sz="quarter" idx="12"/>
          </p:nvPr>
        </p:nvSpPr>
        <p:spPr>
          <a:xfrm>
            <a:off x="10767391" y="6484602"/>
            <a:ext cx="1345328" cy="365125"/>
          </a:xfrm>
        </p:spPr>
        <p:txBody>
          <a:bodyPr/>
          <a:lstStyle/>
          <a:p>
            <a:r>
              <a:rPr lang="en-AU"/>
              <a:t>4</a:t>
            </a:r>
          </a:p>
        </p:txBody>
      </p:sp>
    </p:spTree>
    <p:extLst>
      <p:ext uri="{BB962C8B-B14F-4D97-AF65-F5344CB8AC3E}">
        <p14:creationId xmlns:p14="http://schemas.microsoft.com/office/powerpoint/2010/main" val="2665862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Technological background">
            <a:extLst>
              <a:ext uri="{FF2B5EF4-FFF2-40B4-BE49-F238E27FC236}">
                <a16:creationId xmlns:a16="http://schemas.microsoft.com/office/drawing/2014/main" id="{9083B378-33ED-42E4-A37C-C9B84E4313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16012"/>
          </a:xfrm>
          <a:prstGeom prst="rect">
            <a:avLst/>
          </a:prstGeom>
        </p:spPr>
      </p:pic>
      <p:sp>
        <p:nvSpPr>
          <p:cNvPr id="7" name="TextBox 6">
            <a:extLst>
              <a:ext uri="{FF2B5EF4-FFF2-40B4-BE49-F238E27FC236}">
                <a16:creationId xmlns:a16="http://schemas.microsoft.com/office/drawing/2014/main" id="{84AD5852-FBF1-1ACF-F8FF-F26258D27B53}"/>
              </a:ext>
            </a:extLst>
          </p:cNvPr>
          <p:cNvSpPr txBox="1"/>
          <p:nvPr/>
        </p:nvSpPr>
        <p:spPr>
          <a:xfrm>
            <a:off x="-689680" y="43662"/>
            <a:ext cx="6096000" cy="461665"/>
          </a:xfrm>
          <a:prstGeom prst="rect">
            <a:avLst/>
          </a:prstGeom>
          <a:noFill/>
        </p:spPr>
        <p:txBody>
          <a:bodyPr wrap="square">
            <a:spAutoFit/>
          </a:bodyPr>
          <a:lstStyle/>
          <a:p>
            <a:pPr algn="ctr"/>
            <a:r>
              <a:rPr lang="en-AU" sz="2400" b="1">
                <a:solidFill>
                  <a:schemeClr val="bg1"/>
                </a:solidFill>
              </a:rPr>
              <a:t>AI Governance - Policy Areas</a:t>
            </a:r>
          </a:p>
        </p:txBody>
      </p:sp>
      <p:grpSp>
        <p:nvGrpSpPr>
          <p:cNvPr id="11" name="Group 10">
            <a:extLst>
              <a:ext uri="{FF2B5EF4-FFF2-40B4-BE49-F238E27FC236}">
                <a16:creationId xmlns:a16="http://schemas.microsoft.com/office/drawing/2014/main" id="{4110E536-6F29-07DE-2EF6-6BB166C892F2}"/>
              </a:ext>
            </a:extLst>
          </p:cNvPr>
          <p:cNvGrpSpPr/>
          <p:nvPr/>
        </p:nvGrpSpPr>
        <p:grpSpPr>
          <a:xfrm>
            <a:off x="343524" y="1215551"/>
            <a:ext cx="11504951" cy="5418667"/>
            <a:chOff x="607101" y="719666"/>
            <a:chExt cx="11504951" cy="5418667"/>
          </a:xfrm>
        </p:grpSpPr>
        <p:graphicFrame>
          <p:nvGraphicFramePr>
            <p:cNvPr id="2" name="Diagram 1">
              <a:extLst>
                <a:ext uri="{FF2B5EF4-FFF2-40B4-BE49-F238E27FC236}">
                  <a16:creationId xmlns:a16="http://schemas.microsoft.com/office/drawing/2014/main" id="{FC486131-DD59-2764-619D-B49163350A62}"/>
                </a:ext>
              </a:extLst>
            </p:cNvPr>
            <p:cNvGraphicFramePr/>
            <p:nvPr>
              <p:extLst>
                <p:ext uri="{D42A27DB-BD31-4B8C-83A1-F6EECF244321}">
                  <p14:modId xmlns:p14="http://schemas.microsoft.com/office/powerpoint/2010/main" val="2644904756"/>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4DA2C163-C58B-148D-E504-0E37A16E5CA1}"/>
                </a:ext>
              </a:extLst>
            </p:cNvPr>
            <p:cNvSpPr txBox="1"/>
            <p:nvPr/>
          </p:nvSpPr>
          <p:spPr>
            <a:xfrm>
              <a:off x="8424472" y="2921167"/>
              <a:ext cx="3687580" cy="1015663"/>
            </a:xfrm>
            <a:prstGeom prst="rect">
              <a:avLst/>
            </a:prstGeom>
            <a:noFill/>
          </p:spPr>
          <p:txBody>
            <a:bodyPr wrap="square" rtlCol="0">
              <a:spAutoFit/>
            </a:bodyPr>
            <a:lstStyle/>
            <a:p>
              <a:r>
                <a:rPr lang="en-AU" sz="1500"/>
                <a:t>Robust policies to clarify ownership and protect Intellectual Property rights for AI-generated content and innovations (both the organisation and Third Parties)</a:t>
              </a:r>
            </a:p>
          </p:txBody>
        </p:sp>
        <p:sp>
          <p:nvSpPr>
            <p:cNvPr id="4" name="TextBox 3">
              <a:extLst>
                <a:ext uri="{FF2B5EF4-FFF2-40B4-BE49-F238E27FC236}">
                  <a16:creationId xmlns:a16="http://schemas.microsoft.com/office/drawing/2014/main" id="{9BE11D39-FA96-9E58-0C10-41FAB4F1BBEB}"/>
                </a:ext>
              </a:extLst>
            </p:cNvPr>
            <p:cNvSpPr txBox="1"/>
            <p:nvPr/>
          </p:nvSpPr>
          <p:spPr>
            <a:xfrm>
              <a:off x="607101" y="4664177"/>
              <a:ext cx="3097968" cy="1015663"/>
            </a:xfrm>
            <a:prstGeom prst="rect">
              <a:avLst/>
            </a:prstGeom>
            <a:noFill/>
          </p:spPr>
          <p:txBody>
            <a:bodyPr wrap="square" rtlCol="0">
              <a:spAutoFit/>
            </a:bodyPr>
            <a:lstStyle/>
            <a:p>
              <a:r>
                <a:rPr lang="en-AU" sz="1500"/>
                <a:t>Policies in support of a unified data governance framework to ensure AI systems operate with secure, ethical, and high-quality data</a:t>
              </a:r>
            </a:p>
          </p:txBody>
        </p:sp>
        <p:sp>
          <p:nvSpPr>
            <p:cNvPr id="6" name="TextBox 5">
              <a:extLst>
                <a:ext uri="{FF2B5EF4-FFF2-40B4-BE49-F238E27FC236}">
                  <a16:creationId xmlns:a16="http://schemas.microsoft.com/office/drawing/2014/main" id="{6E75FF9C-02B3-0F54-5BAE-6B7A0A8E49CE}"/>
                </a:ext>
              </a:extLst>
            </p:cNvPr>
            <p:cNvSpPr txBox="1"/>
            <p:nvPr/>
          </p:nvSpPr>
          <p:spPr>
            <a:xfrm>
              <a:off x="7448445" y="1106870"/>
              <a:ext cx="3839148" cy="1246495"/>
            </a:xfrm>
            <a:prstGeom prst="rect">
              <a:avLst/>
            </a:prstGeom>
            <a:noFill/>
          </p:spPr>
          <p:txBody>
            <a:bodyPr wrap="square" rtlCol="0">
              <a:spAutoFit/>
            </a:bodyPr>
            <a:lstStyle/>
            <a:p>
              <a:pPr lvl="0"/>
              <a:r>
                <a:rPr lang="en-AU" sz="1500"/>
                <a:t>AI must be used to both protect but also defend against AI - policy is required to ensure the safeguarding of AI systems against threats, ensuring data integrity and operational resilience</a:t>
              </a:r>
            </a:p>
          </p:txBody>
        </p:sp>
        <p:sp>
          <p:nvSpPr>
            <p:cNvPr id="8" name="TextBox 7">
              <a:extLst>
                <a:ext uri="{FF2B5EF4-FFF2-40B4-BE49-F238E27FC236}">
                  <a16:creationId xmlns:a16="http://schemas.microsoft.com/office/drawing/2014/main" id="{2D1146D4-09B1-2B31-2616-F82D5F0362BF}"/>
                </a:ext>
              </a:extLst>
            </p:cNvPr>
            <p:cNvSpPr txBox="1"/>
            <p:nvPr/>
          </p:nvSpPr>
          <p:spPr>
            <a:xfrm>
              <a:off x="7448446" y="4640039"/>
              <a:ext cx="3187075" cy="1015663"/>
            </a:xfrm>
            <a:prstGeom prst="rect">
              <a:avLst/>
            </a:prstGeom>
            <a:noFill/>
          </p:spPr>
          <p:txBody>
            <a:bodyPr wrap="square" rtlCol="0">
              <a:spAutoFit/>
            </a:bodyPr>
            <a:lstStyle/>
            <a:p>
              <a:pPr lvl="0"/>
              <a:r>
                <a:rPr lang="en-AU" sz="1500"/>
                <a:t>Establish clear AI policies for ethics standards to mitigate bias, ensure fairness, and uphold accountability across all systems</a:t>
              </a:r>
            </a:p>
          </p:txBody>
        </p:sp>
        <p:sp>
          <p:nvSpPr>
            <p:cNvPr id="9" name="TextBox 8">
              <a:extLst>
                <a:ext uri="{FF2B5EF4-FFF2-40B4-BE49-F238E27FC236}">
                  <a16:creationId xmlns:a16="http://schemas.microsoft.com/office/drawing/2014/main" id="{CD865200-55EF-0158-1806-D12844F56968}"/>
                </a:ext>
              </a:extLst>
            </p:cNvPr>
            <p:cNvSpPr txBox="1"/>
            <p:nvPr/>
          </p:nvSpPr>
          <p:spPr>
            <a:xfrm>
              <a:off x="1394504" y="2885284"/>
              <a:ext cx="3157927" cy="1015663"/>
            </a:xfrm>
            <a:prstGeom prst="rect">
              <a:avLst/>
            </a:prstGeom>
            <a:noFill/>
          </p:spPr>
          <p:txBody>
            <a:bodyPr wrap="square" rtlCol="0">
              <a:spAutoFit/>
            </a:bodyPr>
            <a:lstStyle/>
            <a:p>
              <a:r>
                <a:rPr lang="en-AU" sz="1500"/>
                <a:t>Policies that ensure strict data privacy to protect sensitive information and maintain trust in AI-driven environments</a:t>
              </a:r>
            </a:p>
          </p:txBody>
        </p:sp>
        <p:sp>
          <p:nvSpPr>
            <p:cNvPr id="10" name="TextBox 9">
              <a:extLst>
                <a:ext uri="{FF2B5EF4-FFF2-40B4-BE49-F238E27FC236}">
                  <a16:creationId xmlns:a16="http://schemas.microsoft.com/office/drawing/2014/main" id="{79548C13-4A6E-4565-2AF4-55C6487C56C9}"/>
                </a:ext>
              </a:extLst>
            </p:cNvPr>
            <p:cNvSpPr txBox="1"/>
            <p:nvPr/>
          </p:nvSpPr>
          <p:spPr>
            <a:xfrm>
              <a:off x="708286" y="1101211"/>
              <a:ext cx="3157927" cy="1015663"/>
            </a:xfrm>
            <a:prstGeom prst="rect">
              <a:avLst/>
            </a:prstGeom>
            <a:noFill/>
          </p:spPr>
          <p:txBody>
            <a:bodyPr wrap="square" rtlCol="0">
              <a:spAutoFit/>
            </a:bodyPr>
            <a:lstStyle/>
            <a:p>
              <a:r>
                <a:rPr lang="en-AU" sz="1500"/>
                <a:t>Acceptable Use policy to guide responsible and transparent adoption and deployment of AI across all applications and area.</a:t>
              </a:r>
            </a:p>
          </p:txBody>
        </p:sp>
      </p:grpSp>
      <p:sp>
        <p:nvSpPr>
          <p:cNvPr id="12" name="TextBox 11">
            <a:extLst>
              <a:ext uri="{FF2B5EF4-FFF2-40B4-BE49-F238E27FC236}">
                <a16:creationId xmlns:a16="http://schemas.microsoft.com/office/drawing/2014/main" id="{54949759-8A49-7313-CAFA-188745857A1D}"/>
              </a:ext>
            </a:extLst>
          </p:cNvPr>
          <p:cNvSpPr txBox="1"/>
          <p:nvPr/>
        </p:nvSpPr>
        <p:spPr>
          <a:xfrm>
            <a:off x="6542028" y="6520188"/>
            <a:ext cx="4855888" cy="307777"/>
          </a:xfrm>
          <a:prstGeom prst="rect">
            <a:avLst/>
          </a:prstGeom>
          <a:noFill/>
        </p:spPr>
        <p:txBody>
          <a:bodyPr wrap="square" lIns="91440" tIns="45720" rIns="91440" bIns="45720" anchor="t">
            <a:spAutoFit/>
          </a:bodyPr>
          <a:lstStyle/>
          <a:p>
            <a:pPr algn="l"/>
            <a:r>
              <a:rPr lang="en-US" sz="1400" i="1">
                <a:solidFill>
                  <a:srgbClr val="0070C0"/>
                </a:solidFill>
                <a:effectLst/>
              </a:rPr>
              <a:t>Refer to Appendix A for specific example policy statements</a:t>
            </a:r>
            <a:endParaRPr lang="en-US" sz="1400" i="1">
              <a:effectLst/>
            </a:endParaRPr>
          </a:p>
        </p:txBody>
      </p:sp>
      <p:pic>
        <p:nvPicPr>
          <p:cNvPr id="13" name="Picture 12">
            <a:extLst>
              <a:ext uri="{FF2B5EF4-FFF2-40B4-BE49-F238E27FC236}">
                <a16:creationId xmlns:a16="http://schemas.microsoft.com/office/drawing/2014/main" id="{0948890B-1240-6D85-9F27-5BD49FEE7568}"/>
              </a:ext>
            </a:extLst>
          </p:cNvPr>
          <p:cNvPicPr>
            <a:picLocks noChangeAspect="1"/>
          </p:cNvPicPr>
          <p:nvPr/>
        </p:nvPicPr>
        <p:blipFill>
          <a:blip r:embed="rId9"/>
          <a:stretch>
            <a:fillRect/>
          </a:stretch>
        </p:blipFill>
        <p:spPr>
          <a:xfrm>
            <a:off x="9351204" y="0"/>
            <a:ext cx="2840796" cy="582131"/>
          </a:xfrm>
          <a:prstGeom prst="rect">
            <a:avLst/>
          </a:prstGeom>
        </p:spPr>
      </p:pic>
      <p:sp>
        <p:nvSpPr>
          <p:cNvPr id="14" name="TextBox 13">
            <a:extLst>
              <a:ext uri="{FF2B5EF4-FFF2-40B4-BE49-F238E27FC236}">
                <a16:creationId xmlns:a16="http://schemas.microsoft.com/office/drawing/2014/main" id="{EAD3C10C-D610-ACFD-2DCA-929D9ADFCC63}"/>
              </a:ext>
            </a:extLst>
          </p:cNvPr>
          <p:cNvSpPr txBox="1"/>
          <p:nvPr/>
        </p:nvSpPr>
        <p:spPr>
          <a:xfrm>
            <a:off x="3810631" y="668113"/>
            <a:ext cx="11385376" cy="461665"/>
          </a:xfrm>
          <a:prstGeom prst="rect">
            <a:avLst/>
          </a:prstGeom>
          <a:noFill/>
        </p:spPr>
        <p:txBody>
          <a:bodyPr wrap="square">
            <a:spAutoFit/>
          </a:bodyPr>
          <a:lstStyle>
            <a:defPPr>
              <a:defRPr lang="en-US"/>
            </a:defPPr>
            <a:lvl1pPr>
              <a:defRPr b="1">
                <a:solidFill>
                  <a:schemeClr val="tx2"/>
                </a:solidFill>
              </a:defRPr>
            </a:lvl1pPr>
          </a:lstStyle>
          <a:p>
            <a:r>
              <a:rPr lang="en-US" sz="2400">
                <a:solidFill>
                  <a:srgbClr val="002060"/>
                </a:solidFill>
              </a:rPr>
              <a:t>Policy Domains for Consideration</a:t>
            </a:r>
          </a:p>
        </p:txBody>
      </p:sp>
      <p:sp>
        <p:nvSpPr>
          <p:cNvPr id="5" name="Slide Number Placeholder 4">
            <a:extLst>
              <a:ext uri="{FF2B5EF4-FFF2-40B4-BE49-F238E27FC236}">
                <a16:creationId xmlns:a16="http://schemas.microsoft.com/office/drawing/2014/main" id="{D55F239A-1A38-1D11-46A3-61350C771FDB}"/>
              </a:ext>
            </a:extLst>
          </p:cNvPr>
          <p:cNvSpPr>
            <a:spLocks noGrp="1"/>
          </p:cNvSpPr>
          <p:nvPr>
            <p:ph type="sldNum" sz="quarter" idx="12"/>
          </p:nvPr>
        </p:nvSpPr>
        <p:spPr>
          <a:xfrm>
            <a:off x="9351204" y="6520188"/>
            <a:ext cx="2743200" cy="365125"/>
          </a:xfrm>
        </p:spPr>
        <p:txBody>
          <a:bodyPr/>
          <a:lstStyle/>
          <a:p>
            <a:r>
              <a:rPr lang="en-AU"/>
              <a:t>5</a:t>
            </a:r>
          </a:p>
        </p:txBody>
      </p:sp>
    </p:spTree>
    <p:extLst>
      <p:ext uri="{BB962C8B-B14F-4D97-AF65-F5344CB8AC3E}">
        <p14:creationId xmlns:p14="http://schemas.microsoft.com/office/powerpoint/2010/main" val="347557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Technological background">
            <a:extLst>
              <a:ext uri="{FF2B5EF4-FFF2-40B4-BE49-F238E27FC236}">
                <a16:creationId xmlns:a16="http://schemas.microsoft.com/office/drawing/2014/main" id="{9083B378-33ED-42E4-A37C-C9B84E4313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16012"/>
          </a:xfrm>
          <a:prstGeom prst="rect">
            <a:avLst/>
          </a:prstGeom>
        </p:spPr>
      </p:pic>
      <p:sp>
        <p:nvSpPr>
          <p:cNvPr id="7" name="TextBox 6">
            <a:extLst>
              <a:ext uri="{FF2B5EF4-FFF2-40B4-BE49-F238E27FC236}">
                <a16:creationId xmlns:a16="http://schemas.microsoft.com/office/drawing/2014/main" id="{84AD5852-FBF1-1ACF-F8FF-F26258D27B53}"/>
              </a:ext>
            </a:extLst>
          </p:cNvPr>
          <p:cNvSpPr txBox="1"/>
          <p:nvPr/>
        </p:nvSpPr>
        <p:spPr>
          <a:xfrm>
            <a:off x="-689680" y="43662"/>
            <a:ext cx="6096000" cy="461665"/>
          </a:xfrm>
          <a:prstGeom prst="rect">
            <a:avLst/>
          </a:prstGeom>
          <a:noFill/>
        </p:spPr>
        <p:txBody>
          <a:bodyPr wrap="square">
            <a:spAutoFit/>
          </a:bodyPr>
          <a:lstStyle/>
          <a:p>
            <a:pPr algn="ctr"/>
            <a:r>
              <a:rPr lang="en-AU" sz="2400" b="1">
                <a:solidFill>
                  <a:schemeClr val="bg1"/>
                </a:solidFill>
              </a:rPr>
              <a:t>Progressing First AI Use Cases </a:t>
            </a:r>
          </a:p>
        </p:txBody>
      </p:sp>
      <p:pic>
        <p:nvPicPr>
          <p:cNvPr id="13" name="Picture 12">
            <a:extLst>
              <a:ext uri="{FF2B5EF4-FFF2-40B4-BE49-F238E27FC236}">
                <a16:creationId xmlns:a16="http://schemas.microsoft.com/office/drawing/2014/main" id="{0948890B-1240-6D85-9F27-5BD49FEE7568}"/>
              </a:ext>
            </a:extLst>
          </p:cNvPr>
          <p:cNvPicPr>
            <a:picLocks noChangeAspect="1"/>
          </p:cNvPicPr>
          <p:nvPr/>
        </p:nvPicPr>
        <p:blipFill>
          <a:blip r:embed="rId4"/>
          <a:stretch>
            <a:fillRect/>
          </a:stretch>
        </p:blipFill>
        <p:spPr>
          <a:xfrm>
            <a:off x="9351204" y="0"/>
            <a:ext cx="2840796" cy="582131"/>
          </a:xfrm>
          <a:prstGeom prst="rect">
            <a:avLst/>
          </a:prstGeom>
        </p:spPr>
      </p:pic>
      <p:sp>
        <p:nvSpPr>
          <p:cNvPr id="5" name="Slide Number Placeholder 4">
            <a:extLst>
              <a:ext uri="{FF2B5EF4-FFF2-40B4-BE49-F238E27FC236}">
                <a16:creationId xmlns:a16="http://schemas.microsoft.com/office/drawing/2014/main" id="{D55F239A-1A38-1D11-46A3-61350C771FDB}"/>
              </a:ext>
            </a:extLst>
          </p:cNvPr>
          <p:cNvSpPr>
            <a:spLocks noGrp="1"/>
          </p:cNvSpPr>
          <p:nvPr>
            <p:ph type="sldNum" sz="quarter" idx="12"/>
          </p:nvPr>
        </p:nvSpPr>
        <p:spPr>
          <a:xfrm>
            <a:off x="9351204" y="6520188"/>
            <a:ext cx="2743200" cy="365125"/>
          </a:xfrm>
        </p:spPr>
        <p:txBody>
          <a:bodyPr/>
          <a:lstStyle/>
          <a:p>
            <a:r>
              <a:rPr lang="en-AU"/>
              <a:t>6</a:t>
            </a:r>
          </a:p>
        </p:txBody>
      </p:sp>
      <p:graphicFrame>
        <p:nvGraphicFramePr>
          <p:cNvPr id="15" name="Diagram 14">
            <a:extLst>
              <a:ext uri="{FF2B5EF4-FFF2-40B4-BE49-F238E27FC236}">
                <a16:creationId xmlns:a16="http://schemas.microsoft.com/office/drawing/2014/main" id="{4608AE4B-AFA7-BC82-76B3-98D9FD52D93A}"/>
              </a:ext>
            </a:extLst>
          </p:cNvPr>
          <p:cNvGraphicFramePr/>
          <p:nvPr/>
        </p:nvGraphicFramePr>
        <p:xfrm>
          <a:off x="3333600" y="811630"/>
          <a:ext cx="8157601" cy="609018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8" name="Rectangle: Rounded Corners 17">
            <a:extLst>
              <a:ext uri="{FF2B5EF4-FFF2-40B4-BE49-F238E27FC236}">
                <a16:creationId xmlns:a16="http://schemas.microsoft.com/office/drawing/2014/main" id="{AF20C0D3-4285-6EDA-A65B-52568C7B0BBE}"/>
              </a:ext>
            </a:extLst>
          </p:cNvPr>
          <p:cNvSpPr/>
          <p:nvPr/>
        </p:nvSpPr>
        <p:spPr>
          <a:xfrm>
            <a:off x="181250" y="739992"/>
            <a:ext cx="5065308" cy="180542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2" name="Diagram 1">
            <a:extLst>
              <a:ext uri="{FF2B5EF4-FFF2-40B4-BE49-F238E27FC236}">
                <a16:creationId xmlns:a16="http://schemas.microsoft.com/office/drawing/2014/main" id="{D4E12B44-1A8D-6296-A2E3-EDE73798DB2F}"/>
              </a:ext>
            </a:extLst>
          </p:cNvPr>
          <p:cNvGraphicFramePr/>
          <p:nvPr>
            <p:extLst>
              <p:ext uri="{D42A27DB-BD31-4B8C-83A1-F6EECF244321}">
                <p14:modId xmlns:p14="http://schemas.microsoft.com/office/powerpoint/2010/main" val="4269956711"/>
              </p:ext>
            </p:extLst>
          </p:nvPr>
        </p:nvGraphicFramePr>
        <p:xfrm>
          <a:off x="-127203" y="363766"/>
          <a:ext cx="5276324" cy="267923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1277673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Technological background">
            <a:extLst>
              <a:ext uri="{FF2B5EF4-FFF2-40B4-BE49-F238E27FC236}">
                <a16:creationId xmlns:a16="http://schemas.microsoft.com/office/drawing/2014/main" id="{9083B378-33ED-42E4-A37C-C9B84E4313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84AD5852-FBF1-1ACF-F8FF-F26258D27B53}"/>
              </a:ext>
            </a:extLst>
          </p:cNvPr>
          <p:cNvSpPr txBox="1"/>
          <p:nvPr/>
        </p:nvSpPr>
        <p:spPr>
          <a:xfrm>
            <a:off x="4531064" y="2245353"/>
            <a:ext cx="5905709" cy="1877437"/>
          </a:xfrm>
          <a:prstGeom prst="rect">
            <a:avLst/>
          </a:prstGeom>
          <a:noFill/>
        </p:spPr>
        <p:txBody>
          <a:bodyPr wrap="square">
            <a:spAutoFit/>
          </a:bodyPr>
          <a:lstStyle/>
          <a:p>
            <a:r>
              <a:rPr lang="en-AU" sz="4000" b="1">
                <a:solidFill>
                  <a:schemeClr val="bg1"/>
                </a:solidFill>
              </a:rPr>
              <a:t>Appendices</a:t>
            </a:r>
          </a:p>
          <a:p>
            <a:endParaRPr lang="en-AU" sz="2000" b="1">
              <a:solidFill>
                <a:schemeClr val="bg1"/>
              </a:solidFill>
            </a:endParaRPr>
          </a:p>
          <a:p>
            <a:r>
              <a:rPr lang="en-AU" sz="1400" b="1">
                <a:solidFill>
                  <a:schemeClr val="bg1"/>
                </a:solidFill>
              </a:rPr>
              <a:t>Appendix A</a:t>
            </a:r>
            <a:r>
              <a:rPr lang="en-AU" sz="1400">
                <a:solidFill>
                  <a:schemeClr val="bg1"/>
                </a:solidFill>
              </a:rPr>
              <a:t>: AI Policy Statements and Guidelines for Staff</a:t>
            </a:r>
          </a:p>
          <a:p>
            <a:r>
              <a:rPr lang="en-AU" sz="1400" b="1">
                <a:solidFill>
                  <a:schemeClr val="bg1"/>
                </a:solidFill>
              </a:rPr>
              <a:t>Appendix B</a:t>
            </a:r>
            <a:r>
              <a:rPr lang="en-AU" sz="1400">
                <a:solidFill>
                  <a:schemeClr val="bg1"/>
                </a:solidFill>
              </a:rPr>
              <a:t>: AI Capability Maturity Model</a:t>
            </a:r>
          </a:p>
          <a:p>
            <a:r>
              <a:rPr lang="en-AU" sz="1400" b="1">
                <a:solidFill>
                  <a:schemeClr val="bg1"/>
                </a:solidFill>
              </a:rPr>
              <a:t>Appendix C</a:t>
            </a:r>
            <a:r>
              <a:rPr lang="en-AU" sz="1400">
                <a:solidFill>
                  <a:schemeClr val="bg1"/>
                </a:solidFill>
              </a:rPr>
              <a:t>: AI Governance Roadmap </a:t>
            </a:r>
          </a:p>
          <a:p>
            <a:r>
              <a:rPr lang="en-AU" sz="1400" b="1">
                <a:solidFill>
                  <a:schemeClr val="bg1"/>
                </a:solidFill>
              </a:rPr>
              <a:t>Appendix D</a:t>
            </a:r>
            <a:r>
              <a:rPr lang="en-AU" sz="1400">
                <a:solidFill>
                  <a:schemeClr val="bg1"/>
                </a:solidFill>
              </a:rPr>
              <a:t>: Additional Resources</a:t>
            </a:r>
          </a:p>
        </p:txBody>
      </p:sp>
      <p:pic>
        <p:nvPicPr>
          <p:cNvPr id="4" name="Picture 3">
            <a:extLst>
              <a:ext uri="{FF2B5EF4-FFF2-40B4-BE49-F238E27FC236}">
                <a16:creationId xmlns:a16="http://schemas.microsoft.com/office/drawing/2014/main" id="{399F136F-4125-30A9-690A-A07D3B2D4904}"/>
              </a:ext>
            </a:extLst>
          </p:cNvPr>
          <p:cNvPicPr>
            <a:picLocks noChangeAspect="1"/>
          </p:cNvPicPr>
          <p:nvPr/>
        </p:nvPicPr>
        <p:blipFill>
          <a:blip r:embed="rId4"/>
          <a:stretch>
            <a:fillRect/>
          </a:stretch>
        </p:blipFill>
        <p:spPr>
          <a:xfrm>
            <a:off x="9351204" y="0"/>
            <a:ext cx="2840796" cy="582131"/>
          </a:xfrm>
          <a:prstGeom prst="rect">
            <a:avLst/>
          </a:prstGeom>
        </p:spPr>
      </p:pic>
    </p:spTree>
    <p:extLst>
      <p:ext uri="{BB962C8B-B14F-4D97-AF65-F5344CB8AC3E}">
        <p14:creationId xmlns:p14="http://schemas.microsoft.com/office/powerpoint/2010/main" val="7898019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75a96d0-bbdd-4c75-ab0d-246e129aa1a5">
      <Terms xmlns="http://schemas.microsoft.com/office/infopath/2007/PartnerControls"/>
    </lcf76f155ced4ddcb4097134ff3c332f>
    <TaxCatchAll xmlns="bc7a7e92-119b-4671-9f2f-0854803496c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5102204A57A6D4294E2BF7FE332DC41" ma:contentTypeVersion="12" ma:contentTypeDescription="Create a new document." ma:contentTypeScope="" ma:versionID="c1951ee005e4aac44e7c3bcd46b8ac9c">
  <xsd:schema xmlns:xsd="http://www.w3.org/2001/XMLSchema" xmlns:xs="http://www.w3.org/2001/XMLSchema" xmlns:p="http://schemas.microsoft.com/office/2006/metadata/properties" xmlns:ns2="675a96d0-bbdd-4c75-ab0d-246e129aa1a5" xmlns:ns3="bc7a7e92-119b-4671-9f2f-0854803496c7" targetNamespace="http://schemas.microsoft.com/office/2006/metadata/properties" ma:root="true" ma:fieldsID="63706e9ce268bacaf1a1b7902e0ac838" ns2:_="" ns3:_="">
    <xsd:import namespace="675a96d0-bbdd-4c75-ab0d-246e129aa1a5"/>
    <xsd:import namespace="bc7a7e92-119b-4671-9f2f-0854803496c7"/>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5a96d0-bbdd-4c75-ab0d-246e129aa1a5"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28babe79-dfb6-408c-aa7a-07abcf6abbf7"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c7a7e92-119b-4671-9f2f-0854803496c7"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6a318916-bfc3-447e-8a12-63f20802f355}" ma:internalName="TaxCatchAll" ma:showField="CatchAllData" ma:web="bc7a7e92-119b-4671-9f2f-0854803496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2404EE-8BC3-4C7D-91AA-11CBB8AE8AAB}">
  <ds:schemaRefs>
    <ds:schemaRef ds:uri="http://schemas.microsoft.com/office/2006/metadata/properties"/>
    <ds:schemaRef ds:uri="http://schemas.microsoft.com/office/infopath/2007/PartnerControls"/>
    <ds:schemaRef ds:uri="675a96d0-bbdd-4c75-ab0d-246e129aa1a5"/>
    <ds:schemaRef ds:uri="bc7a7e92-119b-4671-9f2f-0854803496c7"/>
  </ds:schemaRefs>
</ds:datastoreItem>
</file>

<file path=customXml/itemProps2.xml><?xml version="1.0" encoding="utf-8"?>
<ds:datastoreItem xmlns:ds="http://schemas.openxmlformats.org/officeDocument/2006/customXml" ds:itemID="{2D87B9E8-D0AC-4646-84E5-EE352171AA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5a96d0-bbdd-4c75-ab0d-246e129aa1a5"/>
    <ds:schemaRef ds:uri="bc7a7e92-119b-4671-9f2f-0854803496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58D7BF-4EFF-4405-BE4E-3D97618B81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239</TotalTime>
  <Words>4341</Words>
  <Application>Microsoft Office PowerPoint</Application>
  <PresentationFormat>Widescreen</PresentationFormat>
  <Paragraphs>421</Paragraphs>
  <Slides>15</Slides>
  <Notes>15</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15</vt:i4>
      </vt:variant>
    </vt:vector>
  </HeadingPairs>
  <TitlesOfParts>
    <vt:vector size="31" baseType="lpstr">
      <vt:lpstr>Yu Gothic Light</vt:lpstr>
      <vt:lpstr>.PingFang SC Regular</vt:lpstr>
      <vt:lpstr>-apple-system</vt:lpstr>
      <vt:lpstr>Aptos</vt:lpstr>
      <vt:lpstr>Aptos Display</vt:lpstr>
      <vt:lpstr>Arial</vt:lpstr>
      <vt:lpstr>Avenir Heavy</vt:lpstr>
      <vt:lpstr>Calibri</vt:lpstr>
      <vt:lpstr>Century Gothic</vt:lpstr>
      <vt:lpstr>fkGroteskNeue</vt:lpstr>
      <vt:lpstr>GDS Transport</vt:lpstr>
      <vt:lpstr>Montserrat</vt:lpstr>
      <vt:lpstr>Roboto</vt:lpstr>
      <vt:lpstr>System Font Regular</vt:lpstr>
      <vt:lpstr>var(--font-fk-grotesk)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Executive Briefing: Artificial Intelligence (AI) in Organisations</dc:title>
  <dc:creator>Mikhail LOPUSHANSKI;tim lane</dc:creator>
  <cp:lastModifiedBy>Emily Zischke</cp:lastModifiedBy>
  <cp:revision>6</cp:revision>
  <dcterms:created xsi:type="dcterms:W3CDTF">2025-03-18T08:29:34Z</dcterms:created>
  <dcterms:modified xsi:type="dcterms:W3CDTF">2025-10-14T05:02:01Z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0x01010005102204A57A6D4294E2BF7FE332DC41</vt:lpwstr>
  </property>
  <property fmtid="{D5CDD505-2E9C-101B-9397-08002B2CF9AE}" pid="3" name="MSIP_Label_0f488380-630a-4f55-a077-a19445e3f360_Enabled">
    <vt:lpwstr>true</vt:lpwstr>
  </property>
  <property fmtid="{D5CDD505-2E9C-101B-9397-08002B2CF9AE}" pid="4" name="MSIP_Label_0f488380-630a-4f55-a077-a19445e3f360_SetDate">
    <vt:lpwstr>2025-03-19T01:54:46Z</vt:lpwstr>
  </property>
  <property fmtid="{D5CDD505-2E9C-101B-9397-08002B2CF9AE}" pid="5" name="MSIP_Label_0f488380-630a-4f55-a077-a19445e3f360_Method">
    <vt:lpwstr>Standard</vt:lpwstr>
  </property>
  <property fmtid="{D5CDD505-2E9C-101B-9397-08002B2CF9AE}" pid="6" name="MSIP_Label_0f488380-630a-4f55-a077-a19445e3f360_Name">
    <vt:lpwstr>OFFICIAL - INTERNAL</vt:lpwstr>
  </property>
  <property fmtid="{D5CDD505-2E9C-101B-9397-08002B2CF9AE}" pid="7" name="MSIP_Label_0f488380-630a-4f55-a077-a19445e3f360_SiteId">
    <vt:lpwstr>b6e377cf-9db3-46cb-91a2-fad9605bb15c</vt:lpwstr>
  </property>
  <property fmtid="{D5CDD505-2E9C-101B-9397-08002B2CF9AE}" pid="8" name="MSIP_Label_0f488380-630a-4f55-a077-a19445e3f360_ActionId">
    <vt:lpwstr>a56b55f8-db6d-44f1-9e9b-cfa9f9bdbb42</vt:lpwstr>
  </property>
  <property fmtid="{D5CDD505-2E9C-101B-9397-08002B2CF9AE}" pid="9" name="MSIP_Label_0f488380-630a-4f55-a077-a19445e3f360_ContentBits">
    <vt:lpwstr>0</vt:lpwstr>
  </property>
  <property fmtid="{D5CDD505-2E9C-101B-9397-08002B2CF9AE}" pid="10" name="MSIP_Label_0f488380-630a-4f55-a077-a19445e3f360_Tag">
    <vt:lpwstr>10, 3, 0, 2</vt:lpwstr>
  </property>
  <property fmtid="{D5CDD505-2E9C-101B-9397-08002B2CF9AE}" pid="11" name="MediaServiceImageTags">
    <vt:lpwstr/>
  </property>
  <property fmtid="{D5CDD505-2E9C-101B-9397-08002B2CF9AE}" pid="12" name="MSIP_Label_b7ab420d-14fa-43b6-bc4d-bc0fabcec88e_Enabled">
    <vt:lpwstr>true</vt:lpwstr>
  </property>
  <property fmtid="{D5CDD505-2E9C-101B-9397-08002B2CF9AE}" pid="13" name="MSIP_Label_b7ab420d-14fa-43b6-bc4d-bc0fabcec88e_SetDate">
    <vt:lpwstr>2025-04-02T05:23:42Z</vt:lpwstr>
  </property>
  <property fmtid="{D5CDD505-2E9C-101B-9397-08002B2CF9AE}" pid="14" name="MSIP_Label_b7ab420d-14fa-43b6-bc4d-bc0fabcec88e_Method">
    <vt:lpwstr>Standard</vt:lpwstr>
  </property>
  <property fmtid="{D5CDD505-2E9C-101B-9397-08002B2CF9AE}" pid="15" name="MSIP_Label_b7ab420d-14fa-43b6-bc4d-bc0fabcec88e_Name">
    <vt:lpwstr>Confidential</vt:lpwstr>
  </property>
  <property fmtid="{D5CDD505-2E9C-101B-9397-08002B2CF9AE}" pid="16" name="MSIP_Label_b7ab420d-14fa-43b6-bc4d-bc0fabcec88e_SiteId">
    <vt:lpwstr>dcffc10c-2e50-43b9-8a1e-a3c5977a6c25</vt:lpwstr>
  </property>
  <property fmtid="{D5CDD505-2E9C-101B-9397-08002B2CF9AE}" pid="17" name="MSIP_Label_b7ab420d-14fa-43b6-bc4d-bc0fabcec88e_ActionId">
    <vt:lpwstr>62874c24-a5c9-4bb7-a9ca-9bdcbb3ff678</vt:lpwstr>
  </property>
  <property fmtid="{D5CDD505-2E9C-101B-9397-08002B2CF9AE}" pid="18" name="MSIP_Label_b7ab420d-14fa-43b6-bc4d-bc0fabcec88e_ContentBits">
    <vt:lpwstr>0</vt:lpwstr>
  </property>
</Properties>
</file>